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1" r:id="rId1"/>
  </p:sldMasterIdLst>
  <p:sldIdLst>
    <p:sldId id="256" r:id="rId2"/>
    <p:sldId id="270" r:id="rId3"/>
    <p:sldId id="257" r:id="rId4"/>
    <p:sldId id="258" r:id="rId5"/>
    <p:sldId id="282" r:id="rId6"/>
    <p:sldId id="283" r:id="rId7"/>
    <p:sldId id="284" r:id="rId8"/>
    <p:sldId id="276" r:id="rId9"/>
    <p:sldId id="277" r:id="rId10"/>
    <p:sldId id="271" r:id="rId11"/>
    <p:sldId id="285" r:id="rId12"/>
    <p:sldId id="286" r:id="rId13"/>
    <p:sldId id="263" r:id="rId14"/>
    <p:sldId id="264" r:id="rId15"/>
    <p:sldId id="265" r:id="rId16"/>
    <p:sldId id="287" r:id="rId17"/>
    <p:sldId id="269" r:id="rId18"/>
    <p:sldId id="266" r:id="rId19"/>
    <p:sldId id="279" r:id="rId20"/>
    <p:sldId id="267" r:id="rId21"/>
    <p:sldId id="268" r:id="rId22"/>
    <p:sldId id="278" r:id="rId23"/>
    <p:sldId id="288" r:id="rId24"/>
    <p:sldId id="289" r:id="rId25"/>
    <p:sldId id="290" r:id="rId26"/>
    <p:sldId id="291" r:id="rId27"/>
    <p:sldId id="292" r:id="rId28"/>
    <p:sldId id="293" r:id="rId29"/>
    <p:sldId id="294" r:id="rId30"/>
    <p:sldId id="295" r:id="rId31"/>
    <p:sldId id="297" r:id="rId32"/>
    <p:sldId id="261" r:id="rId33"/>
    <p:sldId id="259" r:id="rId34"/>
    <p:sldId id="260" r:id="rId35"/>
    <p:sldId id="28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6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6" autoAdjust="0"/>
    <p:restoredTop sz="94660"/>
  </p:normalViewPr>
  <p:slideViewPr>
    <p:cSldViewPr snapToGrid="0">
      <p:cViewPr varScale="1">
        <p:scale>
          <a:sx n="72" d="100"/>
          <a:sy n="72" d="100"/>
        </p:scale>
        <p:origin x="6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4D11A7A-BBA9-4489-A89E-318AB90A9C35}" type="datetimeFigureOut">
              <a:rPr lang="en-IN" smtClean="0"/>
              <a:t>13-04-2022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932914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361844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399923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9574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3332645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D11A7A-BBA9-4489-A89E-318AB90A9C35}"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519760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4D11A7A-BBA9-4489-A89E-318AB90A9C35}"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847184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D11A7A-BBA9-4489-A89E-318AB90A9C35}"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2365603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D11A7A-BBA9-4489-A89E-318AB90A9C35}"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961089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D11A7A-BBA9-4489-A89E-318AB90A9C35}"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73397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D11A7A-BBA9-4489-A89E-318AB90A9C35}" type="datetimeFigureOut">
              <a:rPr lang="en-IN" smtClean="0"/>
              <a:t>13-04-2022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86549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24937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D11A7A-BBA9-4489-A89E-318AB90A9C35}" type="datetimeFigureOut">
              <a:rPr lang="en-IN" smtClean="0"/>
              <a:t>13-04-2022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3799427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D11A7A-BBA9-4489-A89E-318AB90A9C35}" type="datetimeFigureOut">
              <a:rPr lang="en-IN" smtClean="0"/>
              <a:t>13-04-2022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886039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D11A7A-BBA9-4489-A89E-318AB90A9C35}" type="datetimeFigureOut">
              <a:rPr lang="en-IN" smtClean="0"/>
              <a:t>13-04-2022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230083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16682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D11A7A-BBA9-4489-A89E-318AB90A9C35}" type="datetimeFigureOut">
              <a:rPr lang="en-IN" smtClean="0"/>
              <a:t>13-04-2022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08DD12-93EB-4DFF-B115-5E2984EFF907}" type="slidenum">
              <a:rPr lang="en-IN" smtClean="0"/>
              <a:t>‹#›</a:t>
            </a:fld>
            <a:endParaRPr lang="en-IN"/>
          </a:p>
        </p:txBody>
      </p:sp>
    </p:spTree>
    <p:extLst>
      <p:ext uri="{BB962C8B-B14F-4D97-AF65-F5344CB8AC3E}">
        <p14:creationId xmlns:p14="http://schemas.microsoft.com/office/powerpoint/2010/main" val="3452298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4D11A7A-BBA9-4489-A89E-318AB90A9C35}" type="datetimeFigureOut">
              <a:rPr lang="en-IN" smtClean="0"/>
              <a:t>13-04-2022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E08DD12-93EB-4DFF-B115-5E2984EFF907}" type="slidenum">
              <a:rPr lang="en-IN" smtClean="0"/>
              <a:t>‹#›</a:t>
            </a:fld>
            <a:endParaRPr lang="en-IN"/>
          </a:p>
        </p:txBody>
      </p:sp>
    </p:spTree>
    <p:extLst>
      <p:ext uri="{BB962C8B-B14F-4D97-AF65-F5344CB8AC3E}">
        <p14:creationId xmlns:p14="http://schemas.microsoft.com/office/powerpoint/2010/main" val="9344465"/>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0851" y="829669"/>
            <a:ext cx="8250812" cy="788031"/>
          </a:xfrm>
        </p:spPr>
        <p:txBody>
          <a:bodyPr>
            <a:normAutofit fontScale="90000"/>
          </a:bodyPr>
          <a:lstStyle/>
          <a:p>
            <a:pPr algn="ctr"/>
            <a:r>
              <a:rPr lang="en-US" sz="3100" b="1" dirty="0">
                <a:solidFill>
                  <a:srgbClr val="00B0F0"/>
                </a:solidFill>
              </a:rPr>
              <a:t>INSTITUTE FOR ADVANCED COMPUTING AND SOFTWARE DEVELOPMENT AKURDI, PUNE</a:t>
            </a:r>
            <a:br>
              <a:rPr lang="en-US" dirty="0"/>
            </a:br>
            <a:endParaRPr lang="en-IN" sz="3200" dirty="0">
              <a:solidFill>
                <a:srgbClr val="0070C0"/>
              </a:solidFill>
            </a:endParaRPr>
          </a:p>
        </p:txBody>
      </p:sp>
      <p:sp>
        <p:nvSpPr>
          <p:cNvPr id="4" name="Title 1"/>
          <p:cNvSpPr txBox="1">
            <a:spLocks/>
          </p:cNvSpPr>
          <p:nvPr/>
        </p:nvSpPr>
        <p:spPr>
          <a:xfrm>
            <a:off x="1690851" y="2377899"/>
            <a:ext cx="8915399" cy="788030"/>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u="sng" dirty="0">
                <a:solidFill>
                  <a:srgbClr val="00B0F0"/>
                </a:solidFill>
              </a:rPr>
              <a:t>Online Railway Reservation System</a:t>
            </a:r>
          </a:p>
        </p:txBody>
      </p:sp>
      <p:sp>
        <p:nvSpPr>
          <p:cNvPr id="7" name="Title 1"/>
          <p:cNvSpPr txBox="1">
            <a:spLocks/>
          </p:cNvSpPr>
          <p:nvPr/>
        </p:nvSpPr>
        <p:spPr>
          <a:xfrm>
            <a:off x="2830571" y="1420426"/>
            <a:ext cx="6181300" cy="688345"/>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dirty="0"/>
              <a:t>Project Review on</a:t>
            </a:r>
          </a:p>
        </p:txBody>
      </p:sp>
      <p:sp>
        <p:nvSpPr>
          <p:cNvPr id="8" name="Subtitle 2"/>
          <p:cNvSpPr txBox="1">
            <a:spLocks/>
          </p:cNvSpPr>
          <p:nvPr/>
        </p:nvSpPr>
        <p:spPr>
          <a:xfrm>
            <a:off x="1874668" y="3429000"/>
            <a:ext cx="8442664" cy="1924974"/>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en-IN" sz="2000" b="1" dirty="0">
                <a:solidFill>
                  <a:schemeClr val="tx1"/>
                </a:solidFill>
              </a:rPr>
              <a:t>Guided By</a:t>
            </a:r>
          </a:p>
          <a:p>
            <a:pPr algn="ctr"/>
            <a:r>
              <a:rPr lang="en-IN" sz="2000" b="1" dirty="0">
                <a:solidFill>
                  <a:schemeClr val="tx1"/>
                </a:solidFill>
              </a:rPr>
              <a:t> </a:t>
            </a:r>
            <a:r>
              <a:rPr lang="en-IN" sz="2000" dirty="0">
                <a:solidFill>
                  <a:schemeClr val="tx1"/>
                </a:solidFill>
              </a:rPr>
              <a:t>Mrs.Vaishali Chikhalkar</a:t>
            </a:r>
          </a:p>
          <a:p>
            <a:pPr algn="ctr"/>
            <a:r>
              <a:rPr lang="en-IN" sz="2000" dirty="0">
                <a:solidFill>
                  <a:schemeClr val="tx1"/>
                </a:solidFill>
              </a:rPr>
              <a:t>Mr. Kashinath Patil</a:t>
            </a:r>
          </a:p>
          <a:p>
            <a:pPr algn="ctr"/>
            <a:r>
              <a:rPr lang="en-IN" sz="2000" b="1" dirty="0">
                <a:solidFill>
                  <a:schemeClr val="tx1"/>
                </a:solidFill>
              </a:rPr>
              <a:t>Project By</a:t>
            </a:r>
          </a:p>
          <a:p>
            <a:pPr algn="ctr"/>
            <a:r>
              <a:rPr lang="en-IN" sz="2000" dirty="0">
                <a:solidFill>
                  <a:schemeClr val="tx1"/>
                </a:solidFill>
              </a:rPr>
              <a:t>Group No. 31</a:t>
            </a:r>
          </a:p>
          <a:p>
            <a:pPr algn="ctr"/>
            <a:r>
              <a:rPr lang="en-IN" sz="2000" dirty="0">
                <a:solidFill>
                  <a:schemeClr val="tx1"/>
                </a:solidFill>
              </a:rPr>
              <a:t>Bhushan Amrutkar       210941220047</a:t>
            </a:r>
          </a:p>
          <a:p>
            <a:pPr algn="ctr"/>
            <a:r>
              <a:rPr lang="en-IN" sz="2000" dirty="0">
                <a:solidFill>
                  <a:schemeClr val="tx1"/>
                </a:solidFill>
              </a:rPr>
              <a:t>Shubham Patidar         210941220187</a:t>
            </a:r>
          </a:p>
          <a:p>
            <a:pPr algn="ctr"/>
            <a:endParaRPr lang="en-IN" sz="2000" dirty="0">
              <a:solidFill>
                <a:schemeClr val="tx1"/>
              </a:solidFill>
            </a:endParaRPr>
          </a:p>
          <a:p>
            <a:pPr algn="ctr"/>
            <a:endParaRPr lang="en-IN" sz="2000" dirty="0">
              <a:solidFill>
                <a:schemeClr val="tx1"/>
              </a:solidFill>
            </a:endParaRPr>
          </a:p>
        </p:txBody>
      </p:sp>
      <p:pic>
        <p:nvPicPr>
          <p:cNvPr id="16" name="Picture 15">
            <a:extLst>
              <a:ext uri="{FF2B5EF4-FFF2-40B4-BE49-F238E27FC236}">
                <a16:creationId xmlns:a16="http://schemas.microsoft.com/office/drawing/2014/main" id="{4B7F6D77-A5E4-48CA-A25E-5761D523F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663" y="15459"/>
            <a:ext cx="2250336" cy="1220870"/>
          </a:xfrm>
          <a:prstGeom prst="rect">
            <a:avLst/>
          </a:prstGeom>
        </p:spPr>
      </p:pic>
      <p:pic>
        <p:nvPicPr>
          <p:cNvPr id="9" name="image1.jpeg" descr="D:\Log7.jpg logo dy.jpg">
            <a:extLst>
              <a:ext uri="{FF2B5EF4-FFF2-40B4-BE49-F238E27FC236}">
                <a16:creationId xmlns:a16="http://schemas.microsoft.com/office/drawing/2014/main" id="{34D4B7F6-A8F5-433B-ACB0-48316D6AD543}"/>
              </a:ext>
            </a:extLst>
          </p:cNvPr>
          <p:cNvPicPr/>
          <p:nvPr/>
        </p:nvPicPr>
        <p:blipFill>
          <a:blip r:embed="rId3" cstate="print"/>
          <a:stretch>
            <a:fillRect/>
          </a:stretch>
        </p:blipFill>
        <p:spPr>
          <a:xfrm>
            <a:off x="0" y="48941"/>
            <a:ext cx="1438183" cy="1371485"/>
          </a:xfrm>
          <a:prstGeom prst="rect">
            <a:avLst/>
          </a:prstGeom>
        </p:spPr>
      </p:pic>
    </p:spTree>
    <p:extLst>
      <p:ext uri="{BB962C8B-B14F-4D97-AF65-F5344CB8AC3E}">
        <p14:creationId xmlns:p14="http://schemas.microsoft.com/office/powerpoint/2010/main" val="515896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734" y="0"/>
            <a:ext cx="8911687" cy="1280890"/>
          </a:xfrm>
        </p:spPr>
        <p:txBody>
          <a:bodyPr/>
          <a:lstStyle/>
          <a:p>
            <a:pPr algn="ctr"/>
            <a:r>
              <a:rPr lang="en-IN" dirty="0"/>
              <a:t>Use case diagram for User :</a:t>
            </a:r>
          </a:p>
        </p:txBody>
      </p:sp>
      <p:pic>
        <p:nvPicPr>
          <p:cNvPr id="5" name="Picture 4">
            <a:extLst>
              <a:ext uri="{FF2B5EF4-FFF2-40B4-BE49-F238E27FC236}">
                <a16:creationId xmlns:a16="http://schemas.microsoft.com/office/drawing/2014/main" id="{20696439-AFC5-45D8-8CC5-157EDC364C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74505" y="1327503"/>
            <a:ext cx="6705600" cy="5417034"/>
          </a:xfrm>
          <a:prstGeom prst="rect">
            <a:avLst/>
          </a:prstGeom>
          <a:noFill/>
          <a:ln>
            <a:noFill/>
          </a:ln>
        </p:spPr>
      </p:pic>
    </p:spTree>
    <p:extLst>
      <p:ext uri="{BB962C8B-B14F-4D97-AF65-F5344CB8AC3E}">
        <p14:creationId xmlns:p14="http://schemas.microsoft.com/office/powerpoint/2010/main" val="30136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7796" y="23420"/>
            <a:ext cx="8911687" cy="1280890"/>
          </a:xfrm>
        </p:spPr>
        <p:txBody>
          <a:bodyPr/>
          <a:lstStyle/>
          <a:p>
            <a:pPr algn="ctr"/>
            <a:r>
              <a:rPr lang="en-IN" dirty="0"/>
              <a:t>Use case diagram for Admin :</a:t>
            </a:r>
          </a:p>
        </p:txBody>
      </p:sp>
      <p:pic>
        <p:nvPicPr>
          <p:cNvPr id="4" name="Picture 3">
            <a:extLst>
              <a:ext uri="{FF2B5EF4-FFF2-40B4-BE49-F238E27FC236}">
                <a16:creationId xmlns:a16="http://schemas.microsoft.com/office/drawing/2014/main" id="{37B8809E-17F3-4E03-96D5-9765A29220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11527" y="1270150"/>
            <a:ext cx="6970643" cy="5340397"/>
          </a:xfrm>
          <a:prstGeom prst="rect">
            <a:avLst/>
          </a:prstGeom>
          <a:noFill/>
          <a:ln>
            <a:noFill/>
          </a:ln>
        </p:spPr>
      </p:pic>
    </p:spTree>
    <p:extLst>
      <p:ext uri="{BB962C8B-B14F-4D97-AF65-F5344CB8AC3E}">
        <p14:creationId xmlns:p14="http://schemas.microsoft.com/office/powerpoint/2010/main" val="522752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315BB6-171E-4F15-BC16-2E27558EB14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43001" y="987287"/>
            <a:ext cx="9925879" cy="5579165"/>
          </a:xfrm>
          <a:prstGeom prst="rect">
            <a:avLst/>
          </a:prstGeom>
          <a:noFill/>
          <a:ln>
            <a:noFill/>
          </a:ln>
        </p:spPr>
      </p:pic>
      <p:sp>
        <p:nvSpPr>
          <p:cNvPr id="3" name="Title 2">
            <a:extLst>
              <a:ext uri="{FF2B5EF4-FFF2-40B4-BE49-F238E27FC236}">
                <a16:creationId xmlns:a16="http://schemas.microsoft.com/office/drawing/2014/main" id="{474E3D50-CABE-4A4B-AB20-AD10C429DB58}"/>
              </a:ext>
            </a:extLst>
          </p:cNvPr>
          <p:cNvSpPr>
            <a:spLocks noGrp="1"/>
          </p:cNvSpPr>
          <p:nvPr>
            <p:ph type="title"/>
          </p:nvPr>
        </p:nvSpPr>
        <p:spPr>
          <a:xfrm>
            <a:off x="1487558" y="291548"/>
            <a:ext cx="9905998" cy="692357"/>
          </a:xfrm>
        </p:spPr>
        <p:txBody>
          <a:bodyPr/>
          <a:lstStyle/>
          <a:p>
            <a:pPr algn="ctr"/>
            <a:r>
              <a:rPr lang="en-US" dirty="0"/>
              <a:t>Database</a:t>
            </a:r>
            <a:endParaRPr lang="en-IN" dirty="0"/>
          </a:p>
        </p:txBody>
      </p:sp>
    </p:spTree>
    <p:extLst>
      <p:ext uri="{BB962C8B-B14F-4D97-AF65-F5344CB8AC3E}">
        <p14:creationId xmlns:p14="http://schemas.microsoft.com/office/powerpoint/2010/main" val="145556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040" y="249810"/>
            <a:ext cx="8911687" cy="1280890"/>
          </a:xfrm>
        </p:spPr>
        <p:txBody>
          <a:bodyPr>
            <a:normAutofit/>
          </a:bodyPr>
          <a:lstStyle/>
          <a:p>
            <a:r>
              <a:rPr lang="en-IN" b="1" i="1" dirty="0"/>
              <a:t>Home page</a:t>
            </a:r>
            <a:br>
              <a:rPr lang="en-IN" dirty="0"/>
            </a:br>
            <a:endParaRPr lang="en-IN" dirty="0"/>
          </a:p>
        </p:txBody>
      </p:sp>
      <p:pic>
        <p:nvPicPr>
          <p:cNvPr id="8" name="Content Placeholder 7">
            <a:extLst>
              <a:ext uri="{FF2B5EF4-FFF2-40B4-BE49-F238E27FC236}">
                <a16:creationId xmlns:a16="http://schemas.microsoft.com/office/drawing/2014/main" id="{44661968-EC42-4AD5-84F4-984CD9A50321}"/>
              </a:ext>
            </a:extLst>
          </p:cNvPr>
          <p:cNvPicPr>
            <a:picLocks noGrp="1"/>
          </p:cNvPicPr>
          <p:nvPr>
            <p:ph idx="1"/>
          </p:nvPr>
        </p:nvPicPr>
        <p:blipFill>
          <a:blip r:embed="rId2"/>
          <a:stretch>
            <a:fillRect/>
          </a:stretch>
        </p:blipFill>
        <p:spPr>
          <a:xfrm>
            <a:off x="1258957" y="1073426"/>
            <a:ext cx="10190921" cy="5221357"/>
          </a:xfrm>
          <a:prstGeom prst="rect">
            <a:avLst/>
          </a:prstGeom>
        </p:spPr>
      </p:pic>
    </p:spTree>
    <p:extLst>
      <p:ext uri="{BB962C8B-B14F-4D97-AF65-F5344CB8AC3E}">
        <p14:creationId xmlns:p14="http://schemas.microsoft.com/office/powerpoint/2010/main" val="262075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5970" y="-14374"/>
            <a:ext cx="8911687" cy="1280890"/>
          </a:xfrm>
        </p:spPr>
        <p:txBody>
          <a:bodyPr/>
          <a:lstStyle/>
          <a:p>
            <a:r>
              <a:rPr lang="en-IN" b="1" i="1" dirty="0"/>
              <a:t>Login Page</a:t>
            </a:r>
          </a:p>
        </p:txBody>
      </p:sp>
      <p:sp>
        <p:nvSpPr>
          <p:cNvPr id="4" name="Content Placeholder 3">
            <a:extLst>
              <a:ext uri="{FF2B5EF4-FFF2-40B4-BE49-F238E27FC236}">
                <a16:creationId xmlns:a16="http://schemas.microsoft.com/office/drawing/2014/main" id="{2B33F8D7-DAFE-49E5-87ED-2A5CF45F6EE9}"/>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D0DDD87-FCA8-4FC3-900C-786E7F01B0B4}"/>
              </a:ext>
            </a:extLst>
          </p:cNvPr>
          <p:cNvPicPr/>
          <p:nvPr/>
        </p:nvPicPr>
        <p:blipFill>
          <a:blip r:embed="rId2"/>
          <a:stretch>
            <a:fillRect/>
          </a:stretch>
        </p:blipFill>
        <p:spPr>
          <a:xfrm>
            <a:off x="1141412" y="1066799"/>
            <a:ext cx="10268710" cy="5161723"/>
          </a:xfrm>
          <a:prstGeom prst="rect">
            <a:avLst/>
          </a:prstGeom>
        </p:spPr>
      </p:pic>
    </p:spTree>
    <p:extLst>
      <p:ext uri="{BB962C8B-B14F-4D97-AF65-F5344CB8AC3E}">
        <p14:creationId xmlns:p14="http://schemas.microsoft.com/office/powerpoint/2010/main" val="623720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979" y="-100677"/>
            <a:ext cx="8911687" cy="1417915"/>
          </a:xfrm>
        </p:spPr>
        <p:txBody>
          <a:bodyPr/>
          <a:lstStyle/>
          <a:p>
            <a:r>
              <a:rPr lang="en-US" b="1" i="1" dirty="0" err="1"/>
              <a:t>SignUp</a:t>
            </a:r>
            <a:r>
              <a:rPr lang="en-IN" b="1" i="1" dirty="0"/>
              <a:t> Page:</a:t>
            </a:r>
          </a:p>
        </p:txBody>
      </p:sp>
      <p:pic>
        <p:nvPicPr>
          <p:cNvPr id="6" name="Content Placeholder 5">
            <a:extLst>
              <a:ext uri="{FF2B5EF4-FFF2-40B4-BE49-F238E27FC236}">
                <a16:creationId xmlns:a16="http://schemas.microsoft.com/office/drawing/2014/main" id="{5309533B-F8B5-490F-B865-618ACB90464A}"/>
              </a:ext>
            </a:extLst>
          </p:cNvPr>
          <p:cNvPicPr>
            <a:picLocks noGrp="1"/>
          </p:cNvPicPr>
          <p:nvPr>
            <p:ph idx="1"/>
          </p:nvPr>
        </p:nvPicPr>
        <p:blipFill>
          <a:blip r:embed="rId2"/>
          <a:stretch>
            <a:fillRect/>
          </a:stretch>
        </p:blipFill>
        <p:spPr>
          <a:xfrm>
            <a:off x="1358980" y="1113183"/>
            <a:ext cx="10077646" cy="5115339"/>
          </a:xfrm>
          <a:prstGeom prst="rect">
            <a:avLst/>
          </a:prstGeom>
        </p:spPr>
      </p:pic>
    </p:spTree>
    <p:extLst>
      <p:ext uri="{BB962C8B-B14F-4D97-AF65-F5344CB8AC3E}">
        <p14:creationId xmlns:p14="http://schemas.microsoft.com/office/powerpoint/2010/main" val="79171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22" y="54361"/>
            <a:ext cx="8911687" cy="1012438"/>
          </a:xfrm>
        </p:spPr>
        <p:txBody>
          <a:bodyPr/>
          <a:lstStyle/>
          <a:p>
            <a:r>
              <a:rPr lang="en-US" b="1" i="1" dirty="0"/>
              <a:t>Forgot Password:</a:t>
            </a:r>
            <a:endParaRPr lang="en-IN" i="1" dirty="0"/>
          </a:p>
        </p:txBody>
      </p:sp>
      <p:sp>
        <p:nvSpPr>
          <p:cNvPr id="4" name="Content Placeholder 3">
            <a:extLst>
              <a:ext uri="{FF2B5EF4-FFF2-40B4-BE49-F238E27FC236}">
                <a16:creationId xmlns:a16="http://schemas.microsoft.com/office/drawing/2014/main" id="{F69E735F-A7AF-4563-B801-2CC3AEFFF888}"/>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54717566-63B1-4448-A33F-21B1B51A75E5}"/>
              </a:ext>
            </a:extLst>
          </p:cNvPr>
          <p:cNvPicPr/>
          <p:nvPr/>
        </p:nvPicPr>
        <p:blipFill>
          <a:blip r:embed="rId2"/>
          <a:stretch>
            <a:fillRect/>
          </a:stretch>
        </p:blipFill>
        <p:spPr>
          <a:xfrm>
            <a:off x="1141413" y="1066799"/>
            <a:ext cx="10268709" cy="5174975"/>
          </a:xfrm>
          <a:prstGeom prst="rect">
            <a:avLst/>
          </a:prstGeom>
        </p:spPr>
      </p:pic>
    </p:spTree>
    <p:extLst>
      <p:ext uri="{BB962C8B-B14F-4D97-AF65-F5344CB8AC3E}">
        <p14:creationId xmlns:p14="http://schemas.microsoft.com/office/powerpoint/2010/main" val="181965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962" y="200135"/>
            <a:ext cx="8911687" cy="866664"/>
          </a:xfrm>
        </p:spPr>
        <p:txBody>
          <a:bodyPr/>
          <a:lstStyle/>
          <a:p>
            <a:r>
              <a:rPr lang="en-IN" b="1" i="1" dirty="0"/>
              <a:t>Admin </a:t>
            </a:r>
            <a:r>
              <a:rPr lang="en-IN" b="1" i="1" dirty="0" err="1"/>
              <a:t>DashBoard</a:t>
            </a:r>
            <a:endParaRPr lang="en-IN" b="1" i="1" dirty="0"/>
          </a:p>
        </p:txBody>
      </p:sp>
      <p:sp>
        <p:nvSpPr>
          <p:cNvPr id="4" name="Content Placeholder 3">
            <a:extLst>
              <a:ext uri="{FF2B5EF4-FFF2-40B4-BE49-F238E27FC236}">
                <a16:creationId xmlns:a16="http://schemas.microsoft.com/office/drawing/2014/main" id="{106ADA51-11E1-429B-961A-FFD461A504F8}"/>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2C6226A0-0518-410E-AEC2-87173B72D384}"/>
              </a:ext>
            </a:extLst>
          </p:cNvPr>
          <p:cNvPicPr/>
          <p:nvPr/>
        </p:nvPicPr>
        <p:blipFill>
          <a:blip r:embed="rId2"/>
          <a:stretch>
            <a:fillRect/>
          </a:stretch>
        </p:blipFill>
        <p:spPr>
          <a:xfrm>
            <a:off x="1141412" y="1066799"/>
            <a:ext cx="10281962" cy="5201479"/>
          </a:xfrm>
          <a:prstGeom prst="rect">
            <a:avLst/>
          </a:prstGeom>
        </p:spPr>
      </p:pic>
    </p:spTree>
    <p:extLst>
      <p:ext uri="{BB962C8B-B14F-4D97-AF65-F5344CB8AC3E}">
        <p14:creationId xmlns:p14="http://schemas.microsoft.com/office/powerpoint/2010/main" val="3427107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6606" y="80865"/>
            <a:ext cx="8911687" cy="985934"/>
          </a:xfrm>
        </p:spPr>
        <p:txBody>
          <a:bodyPr/>
          <a:lstStyle/>
          <a:p>
            <a:r>
              <a:rPr lang="en-IN" b="1" i="1" dirty="0"/>
              <a:t>Admin can Add Train </a:t>
            </a:r>
          </a:p>
        </p:txBody>
      </p:sp>
      <p:sp>
        <p:nvSpPr>
          <p:cNvPr id="4" name="Content Placeholder 3">
            <a:extLst>
              <a:ext uri="{FF2B5EF4-FFF2-40B4-BE49-F238E27FC236}">
                <a16:creationId xmlns:a16="http://schemas.microsoft.com/office/drawing/2014/main" id="{154A60BA-77B4-4CC1-AE3B-B9CC481749D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08BF70C-744D-4A26-84E5-A547979C9EE9}"/>
              </a:ext>
            </a:extLst>
          </p:cNvPr>
          <p:cNvPicPr/>
          <p:nvPr/>
        </p:nvPicPr>
        <p:blipFill>
          <a:blip r:embed="rId2"/>
          <a:stretch>
            <a:fillRect/>
          </a:stretch>
        </p:blipFill>
        <p:spPr>
          <a:xfrm>
            <a:off x="1141412" y="1066800"/>
            <a:ext cx="10268710" cy="5227984"/>
          </a:xfrm>
          <a:prstGeom prst="rect">
            <a:avLst/>
          </a:prstGeom>
        </p:spPr>
      </p:pic>
    </p:spTree>
    <p:extLst>
      <p:ext uri="{BB962C8B-B14F-4D97-AF65-F5344CB8AC3E}">
        <p14:creationId xmlns:p14="http://schemas.microsoft.com/office/powerpoint/2010/main" val="612341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6C0BF-F156-4846-9900-8A3C423D0448}"/>
              </a:ext>
            </a:extLst>
          </p:cNvPr>
          <p:cNvSpPr>
            <a:spLocks noGrp="1"/>
          </p:cNvSpPr>
          <p:nvPr>
            <p:ph type="title"/>
          </p:nvPr>
        </p:nvSpPr>
        <p:spPr>
          <a:xfrm>
            <a:off x="1272207" y="145773"/>
            <a:ext cx="8911687" cy="1035725"/>
          </a:xfrm>
        </p:spPr>
        <p:txBody>
          <a:bodyPr/>
          <a:lstStyle/>
          <a:p>
            <a:r>
              <a:rPr lang="en-US" b="1" i="1" dirty="0"/>
              <a:t>Train Details Page</a:t>
            </a:r>
          </a:p>
        </p:txBody>
      </p:sp>
      <p:pic>
        <p:nvPicPr>
          <p:cNvPr id="6" name="Content Placeholder 5">
            <a:extLst>
              <a:ext uri="{FF2B5EF4-FFF2-40B4-BE49-F238E27FC236}">
                <a16:creationId xmlns:a16="http://schemas.microsoft.com/office/drawing/2014/main" id="{756B0E29-CBD7-4E71-8622-9CCB7035A361}"/>
              </a:ext>
            </a:extLst>
          </p:cNvPr>
          <p:cNvPicPr>
            <a:picLocks noGrp="1"/>
          </p:cNvPicPr>
          <p:nvPr>
            <p:ph idx="1"/>
          </p:nvPr>
        </p:nvPicPr>
        <p:blipFill>
          <a:blip r:embed="rId2"/>
          <a:stretch>
            <a:fillRect/>
          </a:stretch>
        </p:blipFill>
        <p:spPr>
          <a:xfrm>
            <a:off x="1152939" y="1181498"/>
            <a:ext cx="10257183" cy="5086780"/>
          </a:xfrm>
          <a:prstGeom prst="rect">
            <a:avLst/>
          </a:prstGeom>
        </p:spPr>
      </p:pic>
    </p:spTree>
    <p:extLst>
      <p:ext uri="{BB962C8B-B14F-4D97-AF65-F5344CB8AC3E}">
        <p14:creationId xmlns:p14="http://schemas.microsoft.com/office/powerpoint/2010/main" val="422180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0013" y="396210"/>
            <a:ext cx="8911687" cy="457715"/>
          </a:xfrm>
        </p:spPr>
        <p:txBody>
          <a:bodyPr>
            <a:normAutofit fontScale="90000"/>
          </a:bodyPr>
          <a:lstStyle/>
          <a:p>
            <a:r>
              <a:rPr lang="en-IN" dirty="0"/>
              <a:t>Contents</a:t>
            </a:r>
          </a:p>
        </p:txBody>
      </p:sp>
      <p:sp>
        <p:nvSpPr>
          <p:cNvPr id="3" name="Content Placeholder 2"/>
          <p:cNvSpPr>
            <a:spLocks noGrp="1"/>
          </p:cNvSpPr>
          <p:nvPr>
            <p:ph idx="1"/>
          </p:nvPr>
        </p:nvSpPr>
        <p:spPr>
          <a:xfrm>
            <a:off x="2404801" y="1116168"/>
            <a:ext cx="8915400" cy="3777622"/>
          </a:xfrm>
        </p:spPr>
        <p:txBody>
          <a:bodyPr>
            <a:noAutofit/>
          </a:bodyPr>
          <a:lstStyle/>
          <a:p>
            <a:r>
              <a:rPr lang="en-IN" dirty="0"/>
              <a:t>Introduction</a:t>
            </a:r>
          </a:p>
          <a:p>
            <a:r>
              <a:rPr lang="en-US" dirty="0"/>
              <a:t>Objective</a:t>
            </a:r>
          </a:p>
          <a:p>
            <a:r>
              <a:rPr lang="en-US" dirty="0"/>
              <a:t>Technology Used</a:t>
            </a:r>
            <a:endParaRPr lang="en-IN" dirty="0"/>
          </a:p>
          <a:p>
            <a:r>
              <a:rPr lang="en-IN" dirty="0"/>
              <a:t>Use case Diagram</a:t>
            </a:r>
          </a:p>
          <a:p>
            <a:r>
              <a:rPr lang="en-US" dirty="0"/>
              <a:t>D</a:t>
            </a:r>
            <a:r>
              <a:rPr lang="en-IN" dirty="0" err="1"/>
              <a:t>atabase</a:t>
            </a:r>
            <a:endParaRPr lang="en-IN" dirty="0"/>
          </a:p>
          <a:p>
            <a:r>
              <a:rPr lang="en-IN" dirty="0"/>
              <a:t>Project website snapshot</a:t>
            </a:r>
          </a:p>
          <a:p>
            <a:r>
              <a:rPr lang="en-IN" dirty="0"/>
              <a:t>Advantages</a:t>
            </a:r>
          </a:p>
          <a:p>
            <a:r>
              <a:rPr lang="en-IN" dirty="0"/>
              <a:t>Future scope</a:t>
            </a:r>
          </a:p>
          <a:p>
            <a:r>
              <a:rPr lang="en-IN" dirty="0"/>
              <a:t>Conclusion</a:t>
            </a:r>
          </a:p>
          <a:p>
            <a:endParaRPr lang="en-IN" dirty="0"/>
          </a:p>
        </p:txBody>
      </p:sp>
    </p:spTree>
    <p:extLst>
      <p:ext uri="{BB962C8B-B14F-4D97-AF65-F5344CB8AC3E}">
        <p14:creationId xmlns:p14="http://schemas.microsoft.com/office/powerpoint/2010/main" val="806268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90" y="146998"/>
            <a:ext cx="8911687" cy="919802"/>
          </a:xfrm>
        </p:spPr>
        <p:txBody>
          <a:bodyPr/>
          <a:lstStyle/>
          <a:p>
            <a:r>
              <a:rPr lang="en-US" b="1" i="1" dirty="0"/>
              <a:t>U</a:t>
            </a:r>
            <a:r>
              <a:rPr lang="en-IN" b="1" i="1" dirty="0" err="1"/>
              <a:t>pdate</a:t>
            </a:r>
            <a:r>
              <a:rPr lang="en-IN" b="1" i="1" dirty="0"/>
              <a:t> Train :</a:t>
            </a:r>
          </a:p>
        </p:txBody>
      </p:sp>
      <p:pic>
        <p:nvPicPr>
          <p:cNvPr id="6" name="Content Placeholder 5">
            <a:extLst>
              <a:ext uri="{FF2B5EF4-FFF2-40B4-BE49-F238E27FC236}">
                <a16:creationId xmlns:a16="http://schemas.microsoft.com/office/drawing/2014/main" id="{C95128D9-D8D8-44A2-8CF3-8E0ADCD76B13}"/>
              </a:ext>
            </a:extLst>
          </p:cNvPr>
          <p:cNvPicPr>
            <a:picLocks noGrp="1"/>
          </p:cNvPicPr>
          <p:nvPr>
            <p:ph idx="1"/>
          </p:nvPr>
        </p:nvPicPr>
        <p:blipFill>
          <a:blip r:embed="rId2"/>
          <a:stretch>
            <a:fillRect/>
          </a:stretch>
        </p:blipFill>
        <p:spPr>
          <a:xfrm>
            <a:off x="1219200" y="1066800"/>
            <a:ext cx="10177670" cy="5161722"/>
          </a:xfrm>
          <a:prstGeom prst="rect">
            <a:avLst/>
          </a:prstGeom>
        </p:spPr>
      </p:pic>
    </p:spTree>
    <p:extLst>
      <p:ext uri="{BB962C8B-B14F-4D97-AF65-F5344CB8AC3E}">
        <p14:creationId xmlns:p14="http://schemas.microsoft.com/office/powerpoint/2010/main" val="3659647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492" y="54673"/>
            <a:ext cx="8911687" cy="1052195"/>
          </a:xfrm>
        </p:spPr>
        <p:txBody>
          <a:bodyPr/>
          <a:lstStyle/>
          <a:p>
            <a:r>
              <a:rPr lang="en-IN" b="1" i="1" dirty="0"/>
              <a:t>List of Passenger Page</a:t>
            </a:r>
          </a:p>
        </p:txBody>
      </p:sp>
      <p:pic>
        <p:nvPicPr>
          <p:cNvPr id="8" name="Content Placeholder 7">
            <a:extLst>
              <a:ext uri="{FF2B5EF4-FFF2-40B4-BE49-F238E27FC236}">
                <a16:creationId xmlns:a16="http://schemas.microsoft.com/office/drawing/2014/main" id="{E04FA5FE-40F4-4DA4-9077-23834C996E8C}"/>
              </a:ext>
            </a:extLst>
          </p:cNvPr>
          <p:cNvPicPr>
            <a:picLocks noGrp="1"/>
          </p:cNvPicPr>
          <p:nvPr>
            <p:ph idx="1"/>
          </p:nvPr>
        </p:nvPicPr>
        <p:blipFill>
          <a:blip r:embed="rId2"/>
          <a:stretch>
            <a:fillRect/>
          </a:stretch>
        </p:blipFill>
        <p:spPr>
          <a:xfrm>
            <a:off x="1152938" y="1106868"/>
            <a:ext cx="10270435" cy="5148158"/>
          </a:xfrm>
          <a:prstGeom prst="rect">
            <a:avLst/>
          </a:prstGeom>
        </p:spPr>
      </p:pic>
    </p:spTree>
    <p:extLst>
      <p:ext uri="{BB962C8B-B14F-4D97-AF65-F5344CB8AC3E}">
        <p14:creationId xmlns:p14="http://schemas.microsoft.com/office/powerpoint/2010/main" val="3667416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2909-972D-4853-98FF-8CA9DEE15A14}"/>
              </a:ext>
            </a:extLst>
          </p:cNvPr>
          <p:cNvSpPr>
            <a:spLocks noGrp="1"/>
          </p:cNvSpPr>
          <p:nvPr>
            <p:ph type="title"/>
          </p:nvPr>
        </p:nvSpPr>
        <p:spPr>
          <a:xfrm>
            <a:off x="1426734" y="168966"/>
            <a:ext cx="8911687" cy="897834"/>
          </a:xfrm>
        </p:spPr>
        <p:txBody>
          <a:bodyPr/>
          <a:lstStyle/>
          <a:p>
            <a:r>
              <a:rPr lang="en-US" b="1" i="1" dirty="0"/>
              <a:t>User Dashboard Page</a:t>
            </a:r>
          </a:p>
        </p:txBody>
      </p:sp>
      <p:pic>
        <p:nvPicPr>
          <p:cNvPr id="6" name="Content Placeholder 5">
            <a:extLst>
              <a:ext uri="{FF2B5EF4-FFF2-40B4-BE49-F238E27FC236}">
                <a16:creationId xmlns:a16="http://schemas.microsoft.com/office/drawing/2014/main" id="{36813BE4-DA42-466C-899C-76A7EA99053A}"/>
              </a:ext>
            </a:extLst>
          </p:cNvPr>
          <p:cNvPicPr>
            <a:picLocks noGrp="1"/>
          </p:cNvPicPr>
          <p:nvPr>
            <p:ph idx="1"/>
          </p:nvPr>
        </p:nvPicPr>
        <p:blipFill>
          <a:blip r:embed="rId2"/>
          <a:stretch>
            <a:fillRect/>
          </a:stretch>
        </p:blipFill>
        <p:spPr>
          <a:xfrm>
            <a:off x="1192696" y="1066800"/>
            <a:ext cx="10230678" cy="5188226"/>
          </a:xfrm>
          <a:prstGeom prst="rect">
            <a:avLst/>
          </a:prstGeom>
        </p:spPr>
      </p:pic>
    </p:spTree>
    <p:extLst>
      <p:ext uri="{BB962C8B-B14F-4D97-AF65-F5344CB8AC3E}">
        <p14:creationId xmlns:p14="http://schemas.microsoft.com/office/powerpoint/2010/main" val="2030505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BAA8-6873-48C7-A966-25E80ED6E6AC}"/>
              </a:ext>
            </a:extLst>
          </p:cNvPr>
          <p:cNvSpPr>
            <a:spLocks noGrp="1"/>
          </p:cNvSpPr>
          <p:nvPr>
            <p:ph type="title"/>
          </p:nvPr>
        </p:nvSpPr>
        <p:spPr>
          <a:xfrm>
            <a:off x="1466490" y="49696"/>
            <a:ext cx="8911687" cy="1017104"/>
          </a:xfrm>
        </p:spPr>
        <p:txBody>
          <a:bodyPr/>
          <a:lstStyle/>
          <a:p>
            <a:r>
              <a:rPr lang="en-US" b="1" i="1" dirty="0"/>
              <a:t>List Of Trains :</a:t>
            </a:r>
            <a:endParaRPr lang="en-IN" b="1" i="1" dirty="0"/>
          </a:p>
        </p:txBody>
      </p:sp>
      <p:pic>
        <p:nvPicPr>
          <p:cNvPr id="4" name="Content Placeholder 3">
            <a:extLst>
              <a:ext uri="{FF2B5EF4-FFF2-40B4-BE49-F238E27FC236}">
                <a16:creationId xmlns:a16="http://schemas.microsoft.com/office/drawing/2014/main" id="{A537DC7E-E712-4512-9763-40293E6DC340}"/>
              </a:ext>
            </a:extLst>
          </p:cNvPr>
          <p:cNvPicPr>
            <a:picLocks noGrp="1"/>
          </p:cNvPicPr>
          <p:nvPr>
            <p:ph idx="1"/>
          </p:nvPr>
        </p:nvPicPr>
        <p:blipFill>
          <a:blip r:embed="rId2"/>
          <a:stretch>
            <a:fillRect/>
          </a:stretch>
        </p:blipFill>
        <p:spPr>
          <a:xfrm>
            <a:off x="1272209" y="1166191"/>
            <a:ext cx="10124661" cy="5102087"/>
          </a:xfrm>
          <a:prstGeom prst="rect">
            <a:avLst/>
          </a:prstGeom>
        </p:spPr>
      </p:pic>
    </p:spTree>
    <p:extLst>
      <p:ext uri="{BB962C8B-B14F-4D97-AF65-F5344CB8AC3E}">
        <p14:creationId xmlns:p14="http://schemas.microsoft.com/office/powerpoint/2010/main" val="109915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AC7F-1BAD-495B-B153-73A7C76EFAB3}"/>
              </a:ext>
            </a:extLst>
          </p:cNvPr>
          <p:cNvSpPr>
            <a:spLocks noGrp="1"/>
          </p:cNvSpPr>
          <p:nvPr>
            <p:ph type="title"/>
          </p:nvPr>
        </p:nvSpPr>
        <p:spPr>
          <a:xfrm>
            <a:off x="1335356" y="198782"/>
            <a:ext cx="8911687" cy="699327"/>
          </a:xfrm>
        </p:spPr>
        <p:txBody>
          <a:bodyPr/>
          <a:lstStyle/>
          <a:p>
            <a:r>
              <a:rPr lang="en-US" b="1" i="1" dirty="0"/>
              <a:t>Search train Page :</a:t>
            </a:r>
            <a:endParaRPr lang="en-IN" b="1" i="1" dirty="0"/>
          </a:p>
        </p:txBody>
      </p:sp>
      <p:pic>
        <p:nvPicPr>
          <p:cNvPr id="4" name="Content Placeholder 3">
            <a:extLst>
              <a:ext uri="{FF2B5EF4-FFF2-40B4-BE49-F238E27FC236}">
                <a16:creationId xmlns:a16="http://schemas.microsoft.com/office/drawing/2014/main" id="{6383BB3A-5A25-4C11-84DF-734BDF59DA96}"/>
              </a:ext>
            </a:extLst>
          </p:cNvPr>
          <p:cNvPicPr>
            <a:picLocks noGrp="1"/>
          </p:cNvPicPr>
          <p:nvPr>
            <p:ph idx="1"/>
          </p:nvPr>
        </p:nvPicPr>
        <p:blipFill>
          <a:blip r:embed="rId2"/>
          <a:stretch>
            <a:fillRect/>
          </a:stretch>
        </p:blipFill>
        <p:spPr>
          <a:xfrm>
            <a:off x="1192696" y="1007165"/>
            <a:ext cx="10204174" cy="5287618"/>
          </a:xfrm>
          <a:prstGeom prst="rect">
            <a:avLst/>
          </a:prstGeom>
        </p:spPr>
      </p:pic>
    </p:spTree>
    <p:extLst>
      <p:ext uri="{BB962C8B-B14F-4D97-AF65-F5344CB8AC3E}">
        <p14:creationId xmlns:p14="http://schemas.microsoft.com/office/powerpoint/2010/main" val="1218002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734B-B8DF-48F8-8211-8219A530433A}"/>
              </a:ext>
            </a:extLst>
          </p:cNvPr>
          <p:cNvSpPr>
            <a:spLocks noGrp="1"/>
          </p:cNvSpPr>
          <p:nvPr>
            <p:ph type="title"/>
          </p:nvPr>
        </p:nvSpPr>
        <p:spPr>
          <a:xfrm>
            <a:off x="1373725" y="248831"/>
            <a:ext cx="8911687" cy="817969"/>
          </a:xfrm>
        </p:spPr>
        <p:txBody>
          <a:bodyPr/>
          <a:lstStyle/>
          <a:p>
            <a:r>
              <a:rPr lang="en-US" b="1" i="1" dirty="0"/>
              <a:t>Train Details Page :</a:t>
            </a:r>
            <a:endParaRPr lang="en-IN" b="1" i="1" dirty="0"/>
          </a:p>
        </p:txBody>
      </p:sp>
      <p:pic>
        <p:nvPicPr>
          <p:cNvPr id="4" name="Content Placeholder 3">
            <a:extLst>
              <a:ext uri="{FF2B5EF4-FFF2-40B4-BE49-F238E27FC236}">
                <a16:creationId xmlns:a16="http://schemas.microsoft.com/office/drawing/2014/main" id="{39444774-D72E-4E40-8655-6D26E441D4F3}"/>
              </a:ext>
            </a:extLst>
          </p:cNvPr>
          <p:cNvPicPr>
            <a:picLocks noGrp="1"/>
          </p:cNvPicPr>
          <p:nvPr>
            <p:ph idx="1"/>
          </p:nvPr>
        </p:nvPicPr>
        <p:blipFill>
          <a:blip r:embed="rId2"/>
          <a:stretch>
            <a:fillRect/>
          </a:stretch>
        </p:blipFill>
        <p:spPr>
          <a:xfrm>
            <a:off x="1245704" y="1066800"/>
            <a:ext cx="10164418" cy="5214730"/>
          </a:xfrm>
          <a:prstGeom prst="rect">
            <a:avLst/>
          </a:prstGeom>
        </p:spPr>
      </p:pic>
    </p:spTree>
    <p:extLst>
      <p:ext uri="{BB962C8B-B14F-4D97-AF65-F5344CB8AC3E}">
        <p14:creationId xmlns:p14="http://schemas.microsoft.com/office/powerpoint/2010/main" val="164273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C4A9-8DAF-4410-B499-30100B5035CC}"/>
              </a:ext>
            </a:extLst>
          </p:cNvPr>
          <p:cNvSpPr>
            <a:spLocks noGrp="1"/>
          </p:cNvSpPr>
          <p:nvPr>
            <p:ph type="title"/>
          </p:nvPr>
        </p:nvSpPr>
        <p:spPr>
          <a:xfrm>
            <a:off x="1414870" y="142459"/>
            <a:ext cx="8911687" cy="924340"/>
          </a:xfrm>
        </p:spPr>
        <p:txBody>
          <a:bodyPr/>
          <a:lstStyle/>
          <a:p>
            <a:r>
              <a:rPr lang="en-US" b="1" i="1" dirty="0"/>
              <a:t>Add Passenger : </a:t>
            </a:r>
            <a:endParaRPr lang="en-IN" b="1" i="1" dirty="0"/>
          </a:p>
        </p:txBody>
      </p:sp>
      <p:pic>
        <p:nvPicPr>
          <p:cNvPr id="4" name="Content Placeholder 3">
            <a:extLst>
              <a:ext uri="{FF2B5EF4-FFF2-40B4-BE49-F238E27FC236}">
                <a16:creationId xmlns:a16="http://schemas.microsoft.com/office/drawing/2014/main" id="{CC61AF97-EA41-4811-B50D-524F79FBFEF1}"/>
              </a:ext>
            </a:extLst>
          </p:cNvPr>
          <p:cNvPicPr>
            <a:picLocks noGrp="1"/>
          </p:cNvPicPr>
          <p:nvPr>
            <p:ph idx="1"/>
          </p:nvPr>
        </p:nvPicPr>
        <p:blipFill>
          <a:blip r:embed="rId2"/>
          <a:stretch>
            <a:fillRect/>
          </a:stretch>
        </p:blipFill>
        <p:spPr>
          <a:xfrm>
            <a:off x="1245704" y="1066799"/>
            <a:ext cx="10190922" cy="5227983"/>
          </a:xfrm>
          <a:prstGeom prst="rect">
            <a:avLst/>
          </a:prstGeom>
        </p:spPr>
      </p:pic>
    </p:spTree>
    <p:extLst>
      <p:ext uri="{BB962C8B-B14F-4D97-AF65-F5344CB8AC3E}">
        <p14:creationId xmlns:p14="http://schemas.microsoft.com/office/powerpoint/2010/main" val="1472765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4855-E206-4ED4-A24D-89AD97F315E8}"/>
              </a:ext>
            </a:extLst>
          </p:cNvPr>
          <p:cNvSpPr>
            <a:spLocks noGrp="1"/>
          </p:cNvSpPr>
          <p:nvPr>
            <p:ph type="title"/>
          </p:nvPr>
        </p:nvSpPr>
        <p:spPr>
          <a:xfrm>
            <a:off x="1307465" y="62673"/>
            <a:ext cx="8911687" cy="1004127"/>
          </a:xfrm>
        </p:spPr>
        <p:txBody>
          <a:bodyPr/>
          <a:lstStyle/>
          <a:p>
            <a:r>
              <a:rPr lang="en-US" b="1" i="1" dirty="0"/>
              <a:t>Payment Page :</a:t>
            </a:r>
            <a:endParaRPr lang="en-IN" b="1" i="1" dirty="0"/>
          </a:p>
        </p:txBody>
      </p:sp>
      <p:pic>
        <p:nvPicPr>
          <p:cNvPr id="4" name="Content Placeholder 3">
            <a:extLst>
              <a:ext uri="{FF2B5EF4-FFF2-40B4-BE49-F238E27FC236}">
                <a16:creationId xmlns:a16="http://schemas.microsoft.com/office/drawing/2014/main" id="{ED259AEA-1015-4A2B-96DC-CB773B437128}"/>
              </a:ext>
            </a:extLst>
          </p:cNvPr>
          <p:cNvPicPr>
            <a:picLocks noGrp="1"/>
          </p:cNvPicPr>
          <p:nvPr>
            <p:ph idx="1"/>
          </p:nvPr>
        </p:nvPicPr>
        <p:blipFill>
          <a:blip r:embed="rId2"/>
          <a:stretch>
            <a:fillRect/>
          </a:stretch>
        </p:blipFill>
        <p:spPr>
          <a:xfrm>
            <a:off x="1205948" y="1066800"/>
            <a:ext cx="10204174" cy="5148470"/>
          </a:xfrm>
          <a:prstGeom prst="rect">
            <a:avLst/>
          </a:prstGeom>
        </p:spPr>
      </p:pic>
    </p:spTree>
    <p:extLst>
      <p:ext uri="{BB962C8B-B14F-4D97-AF65-F5344CB8AC3E}">
        <p14:creationId xmlns:p14="http://schemas.microsoft.com/office/powerpoint/2010/main" val="174787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EB2E-6461-4086-87CE-32A606208EC0}"/>
              </a:ext>
            </a:extLst>
          </p:cNvPr>
          <p:cNvSpPr>
            <a:spLocks noGrp="1"/>
          </p:cNvSpPr>
          <p:nvPr>
            <p:ph type="title"/>
          </p:nvPr>
        </p:nvSpPr>
        <p:spPr>
          <a:xfrm>
            <a:off x="1294212" y="89452"/>
            <a:ext cx="8911687" cy="977348"/>
          </a:xfrm>
        </p:spPr>
        <p:txBody>
          <a:bodyPr/>
          <a:lstStyle/>
          <a:p>
            <a:r>
              <a:rPr lang="en-US" b="1" i="1" dirty="0"/>
              <a:t>Ticket Generated :</a:t>
            </a:r>
            <a:endParaRPr lang="en-IN" b="1" i="1" dirty="0"/>
          </a:p>
        </p:txBody>
      </p:sp>
      <p:pic>
        <p:nvPicPr>
          <p:cNvPr id="4" name="Content Placeholder 3">
            <a:extLst>
              <a:ext uri="{FF2B5EF4-FFF2-40B4-BE49-F238E27FC236}">
                <a16:creationId xmlns:a16="http://schemas.microsoft.com/office/drawing/2014/main" id="{78F61DEB-42E4-4FB6-AA08-960BD70DBADB}"/>
              </a:ext>
            </a:extLst>
          </p:cNvPr>
          <p:cNvPicPr>
            <a:picLocks noGrp="1"/>
          </p:cNvPicPr>
          <p:nvPr>
            <p:ph idx="1"/>
          </p:nvPr>
        </p:nvPicPr>
        <p:blipFill>
          <a:blip r:embed="rId2"/>
          <a:stretch>
            <a:fillRect/>
          </a:stretch>
        </p:blipFill>
        <p:spPr>
          <a:xfrm>
            <a:off x="1179444" y="1066800"/>
            <a:ext cx="10270434" cy="5188226"/>
          </a:xfrm>
          <a:prstGeom prst="rect">
            <a:avLst/>
          </a:prstGeom>
        </p:spPr>
      </p:pic>
    </p:spTree>
    <p:extLst>
      <p:ext uri="{BB962C8B-B14F-4D97-AF65-F5344CB8AC3E}">
        <p14:creationId xmlns:p14="http://schemas.microsoft.com/office/powerpoint/2010/main" val="215888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0688-89E6-4DF2-8B48-300E07D725F0}"/>
              </a:ext>
            </a:extLst>
          </p:cNvPr>
          <p:cNvSpPr>
            <a:spLocks noGrp="1"/>
          </p:cNvSpPr>
          <p:nvPr>
            <p:ph type="title"/>
          </p:nvPr>
        </p:nvSpPr>
        <p:spPr>
          <a:xfrm>
            <a:off x="1466490" y="76199"/>
            <a:ext cx="8911687" cy="990601"/>
          </a:xfrm>
        </p:spPr>
        <p:txBody>
          <a:bodyPr/>
          <a:lstStyle/>
          <a:p>
            <a:r>
              <a:rPr lang="en-US" b="1" i="1" dirty="0"/>
              <a:t>Mail send to User :</a:t>
            </a:r>
            <a:endParaRPr lang="en-IN" b="1" i="1" dirty="0"/>
          </a:p>
        </p:txBody>
      </p:sp>
      <p:pic>
        <p:nvPicPr>
          <p:cNvPr id="4" name="Content Placeholder 3">
            <a:extLst>
              <a:ext uri="{FF2B5EF4-FFF2-40B4-BE49-F238E27FC236}">
                <a16:creationId xmlns:a16="http://schemas.microsoft.com/office/drawing/2014/main" id="{50D412E2-CB6B-4F73-AD60-330C6833205A}"/>
              </a:ext>
            </a:extLst>
          </p:cNvPr>
          <p:cNvPicPr>
            <a:picLocks noGrp="1"/>
          </p:cNvPicPr>
          <p:nvPr>
            <p:ph idx="1"/>
          </p:nvPr>
        </p:nvPicPr>
        <p:blipFill>
          <a:blip r:embed="rId2"/>
          <a:stretch>
            <a:fillRect/>
          </a:stretch>
        </p:blipFill>
        <p:spPr>
          <a:xfrm>
            <a:off x="1179444" y="1116495"/>
            <a:ext cx="10257182" cy="5125279"/>
          </a:xfrm>
          <a:prstGeom prst="rect">
            <a:avLst/>
          </a:prstGeom>
        </p:spPr>
      </p:pic>
    </p:spTree>
    <p:extLst>
      <p:ext uri="{BB962C8B-B14F-4D97-AF65-F5344CB8AC3E}">
        <p14:creationId xmlns:p14="http://schemas.microsoft.com/office/powerpoint/2010/main" val="65497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823" y="425700"/>
            <a:ext cx="8911687" cy="663777"/>
          </a:xfrm>
        </p:spPr>
        <p:txBody>
          <a:bodyPr>
            <a:normAutofit/>
          </a:bodyPr>
          <a:lstStyle/>
          <a:p>
            <a:pPr algn="ctr"/>
            <a:r>
              <a:rPr lang="en-IN" dirty="0">
                <a:solidFill>
                  <a:schemeClr val="tx1"/>
                </a:solidFill>
                <a:latin typeface="Arial Black" panose="020B0A04020102020204" pitchFamily="34" charset="0"/>
              </a:rPr>
              <a:t>Introduction</a:t>
            </a:r>
          </a:p>
        </p:txBody>
      </p:sp>
      <p:sp>
        <p:nvSpPr>
          <p:cNvPr id="3" name="Content Placeholder 2"/>
          <p:cNvSpPr>
            <a:spLocks noGrp="1"/>
          </p:cNvSpPr>
          <p:nvPr>
            <p:ph idx="1"/>
          </p:nvPr>
        </p:nvSpPr>
        <p:spPr>
          <a:xfrm>
            <a:off x="1205948" y="1438141"/>
            <a:ext cx="10084904" cy="4808628"/>
          </a:xfrm>
        </p:spPr>
        <p:txBody>
          <a:bodyPr>
            <a:noAutofit/>
          </a:bodyPr>
          <a:lstStyle/>
          <a:p>
            <a:pPr algn="just"/>
            <a:r>
              <a:rPr lang="en-US" sz="2800" dirty="0">
                <a:solidFill>
                  <a:schemeClr val="tx1"/>
                </a:solidFill>
              </a:rPr>
              <a:t>This system basically concerned with reservation and cancellation of railway tickets  to the passenger . </a:t>
            </a:r>
          </a:p>
          <a:p>
            <a:pPr algn="just"/>
            <a:r>
              <a:rPr lang="en-US" sz="2800" dirty="0">
                <a:solidFill>
                  <a:schemeClr val="tx1"/>
                </a:solidFill>
              </a:rPr>
              <a:t>The need of this system because as is the known fact that India has the largest railways network in the whole world and it is difficult to handle such large system manually . </a:t>
            </a:r>
          </a:p>
          <a:p>
            <a:pPr algn="just"/>
            <a:r>
              <a:rPr lang="en-US" sz="2800" dirty="0">
                <a:solidFill>
                  <a:schemeClr val="tx1"/>
                </a:solidFill>
              </a:rPr>
              <a:t>By computerizing it ,it become possible to overcome the limitation and make the system operations more efficient</a:t>
            </a:r>
            <a:r>
              <a:rPr lang="en-US" sz="2400" dirty="0">
                <a:solidFill>
                  <a:schemeClr val="tx1"/>
                </a:solidFill>
              </a:rPr>
              <a:t>. </a:t>
            </a:r>
          </a:p>
        </p:txBody>
      </p:sp>
    </p:spTree>
    <p:extLst>
      <p:ext uri="{BB962C8B-B14F-4D97-AF65-F5344CB8AC3E}">
        <p14:creationId xmlns:p14="http://schemas.microsoft.com/office/powerpoint/2010/main" val="1173327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3215-1C41-4F6E-8BD9-AED82237BF2C}"/>
              </a:ext>
            </a:extLst>
          </p:cNvPr>
          <p:cNvSpPr>
            <a:spLocks noGrp="1"/>
          </p:cNvSpPr>
          <p:nvPr>
            <p:ph type="title"/>
          </p:nvPr>
        </p:nvSpPr>
        <p:spPr>
          <a:xfrm>
            <a:off x="1340196" y="225286"/>
            <a:ext cx="9905998" cy="665853"/>
          </a:xfrm>
        </p:spPr>
        <p:txBody>
          <a:bodyPr/>
          <a:lstStyle/>
          <a:p>
            <a:r>
              <a:rPr lang="en-US" b="1" i="1" dirty="0"/>
              <a:t>Booked Ticket Page :</a:t>
            </a:r>
            <a:endParaRPr lang="en-IN" b="1" i="1" dirty="0"/>
          </a:p>
        </p:txBody>
      </p:sp>
      <p:pic>
        <p:nvPicPr>
          <p:cNvPr id="4" name="Content Placeholder 3">
            <a:extLst>
              <a:ext uri="{FF2B5EF4-FFF2-40B4-BE49-F238E27FC236}">
                <a16:creationId xmlns:a16="http://schemas.microsoft.com/office/drawing/2014/main" id="{ADD5ADD6-649D-4EDA-AD67-C9AF12401F9C}"/>
              </a:ext>
            </a:extLst>
          </p:cNvPr>
          <p:cNvPicPr>
            <a:picLocks noGrp="1"/>
          </p:cNvPicPr>
          <p:nvPr>
            <p:ph idx="1"/>
          </p:nvPr>
        </p:nvPicPr>
        <p:blipFill>
          <a:blip r:embed="rId2"/>
          <a:stretch>
            <a:fillRect/>
          </a:stretch>
        </p:blipFill>
        <p:spPr>
          <a:xfrm>
            <a:off x="1179443" y="1020417"/>
            <a:ext cx="10257183" cy="5234609"/>
          </a:xfrm>
          <a:prstGeom prst="rect">
            <a:avLst/>
          </a:prstGeom>
        </p:spPr>
      </p:pic>
    </p:spTree>
    <p:extLst>
      <p:ext uri="{BB962C8B-B14F-4D97-AF65-F5344CB8AC3E}">
        <p14:creationId xmlns:p14="http://schemas.microsoft.com/office/powerpoint/2010/main" val="2788919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7D19-CB8B-4AA2-B38B-AA26151D603D}"/>
              </a:ext>
            </a:extLst>
          </p:cNvPr>
          <p:cNvSpPr>
            <a:spLocks noGrp="1"/>
          </p:cNvSpPr>
          <p:nvPr>
            <p:ph type="title"/>
          </p:nvPr>
        </p:nvSpPr>
        <p:spPr>
          <a:xfrm>
            <a:off x="1379952" y="188912"/>
            <a:ext cx="9905998" cy="877888"/>
          </a:xfrm>
        </p:spPr>
        <p:txBody>
          <a:bodyPr/>
          <a:lstStyle/>
          <a:p>
            <a:r>
              <a:rPr lang="en-US" b="1" i="1" dirty="0"/>
              <a:t>Passenger List Page :</a:t>
            </a:r>
            <a:endParaRPr lang="en-IN" b="1" i="1" dirty="0"/>
          </a:p>
        </p:txBody>
      </p:sp>
      <p:pic>
        <p:nvPicPr>
          <p:cNvPr id="4" name="Content Placeholder 3">
            <a:extLst>
              <a:ext uri="{FF2B5EF4-FFF2-40B4-BE49-F238E27FC236}">
                <a16:creationId xmlns:a16="http://schemas.microsoft.com/office/drawing/2014/main" id="{79A13C97-2A62-4533-89D3-39C83498CF5D}"/>
              </a:ext>
            </a:extLst>
          </p:cNvPr>
          <p:cNvPicPr>
            <a:picLocks noGrp="1"/>
          </p:cNvPicPr>
          <p:nvPr>
            <p:ph idx="1"/>
          </p:nvPr>
        </p:nvPicPr>
        <p:blipFill>
          <a:blip r:embed="rId2"/>
          <a:stretch>
            <a:fillRect/>
          </a:stretch>
        </p:blipFill>
        <p:spPr>
          <a:xfrm>
            <a:off x="1219200" y="1066801"/>
            <a:ext cx="10204174" cy="5241234"/>
          </a:xfrm>
          <a:prstGeom prst="rect">
            <a:avLst/>
          </a:prstGeom>
        </p:spPr>
      </p:pic>
    </p:spTree>
    <p:extLst>
      <p:ext uri="{BB962C8B-B14F-4D97-AF65-F5344CB8AC3E}">
        <p14:creationId xmlns:p14="http://schemas.microsoft.com/office/powerpoint/2010/main" val="125023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6944" y="434288"/>
            <a:ext cx="8276844" cy="741050"/>
          </a:xfrm>
        </p:spPr>
        <p:txBody>
          <a:bodyPr anchor="ctr">
            <a:normAutofit/>
          </a:bodyPr>
          <a:lstStyle/>
          <a:p>
            <a:r>
              <a:rPr lang="en-IN" dirty="0">
                <a:latin typeface="Arial Black" panose="020B0A04020102020204" pitchFamily="34" charset="0"/>
              </a:rPr>
              <a:t>Advantage</a:t>
            </a:r>
          </a:p>
        </p:txBody>
      </p:sp>
      <p:sp>
        <p:nvSpPr>
          <p:cNvPr id="3" name="Content Placeholder 2"/>
          <p:cNvSpPr>
            <a:spLocks noGrp="1"/>
          </p:cNvSpPr>
          <p:nvPr>
            <p:ph idx="1"/>
          </p:nvPr>
        </p:nvSpPr>
        <p:spPr>
          <a:xfrm>
            <a:off x="2278979" y="1336417"/>
            <a:ext cx="8915400" cy="4666818"/>
          </a:xfrm>
        </p:spPr>
        <p:txBody>
          <a:bodyPr>
            <a:noAutofit/>
          </a:bodyPr>
          <a:lstStyle/>
          <a:p>
            <a:r>
              <a:rPr lang="en-IN" sz="2400" dirty="0">
                <a:solidFill>
                  <a:schemeClr val="tx1"/>
                </a:solidFill>
              </a:rPr>
              <a:t>Fully online Booking.</a:t>
            </a:r>
          </a:p>
          <a:p>
            <a:r>
              <a:rPr lang="en-GB" sz="2400" dirty="0">
                <a:solidFill>
                  <a:schemeClr val="tx1"/>
                </a:solidFill>
              </a:rPr>
              <a:t>Managing customer  information.</a:t>
            </a:r>
          </a:p>
          <a:p>
            <a:r>
              <a:rPr lang="en-GB" sz="2400" dirty="0">
                <a:solidFill>
                  <a:schemeClr val="tx1"/>
                </a:solidFill>
              </a:rPr>
              <a:t>The online reservation system is very good feature because standing in the queue all the time is just wasting your time.</a:t>
            </a:r>
          </a:p>
          <a:p>
            <a:r>
              <a:rPr lang="en-GB" sz="2400" dirty="0">
                <a:solidFill>
                  <a:schemeClr val="tx1"/>
                </a:solidFill>
              </a:rPr>
              <a:t>If we consider case of emergency  it will be very helpful </a:t>
            </a:r>
          </a:p>
          <a:p>
            <a:pPr algn="just"/>
            <a:r>
              <a:rPr lang="en-GB" sz="2400" dirty="0">
                <a:solidFill>
                  <a:schemeClr val="tx1"/>
                </a:solidFill>
              </a:rPr>
              <a:t>Although there are agent available for book emergency ticket  but it could be  fraudulent and more expensive than actual price of the ticket.</a:t>
            </a:r>
            <a:endParaRPr lang="en-US" sz="2400" dirty="0">
              <a:solidFill>
                <a:schemeClr val="tx1"/>
              </a:solidFill>
            </a:endParaRPr>
          </a:p>
          <a:p>
            <a:r>
              <a:rPr lang="en-US" sz="2400" dirty="0"/>
              <a:t>Passenger Revenue enhancement</a:t>
            </a:r>
            <a:endParaRPr lang="en-IN" sz="2400" dirty="0">
              <a:solidFill>
                <a:schemeClr val="tx1"/>
              </a:solidFill>
            </a:endParaRPr>
          </a:p>
        </p:txBody>
      </p:sp>
    </p:spTree>
    <p:extLst>
      <p:ext uri="{BB962C8B-B14F-4D97-AF65-F5344CB8AC3E}">
        <p14:creationId xmlns:p14="http://schemas.microsoft.com/office/powerpoint/2010/main" val="2685158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563" y="581741"/>
            <a:ext cx="8911687" cy="1280890"/>
          </a:xfrm>
        </p:spPr>
        <p:txBody>
          <a:bodyPr/>
          <a:lstStyle/>
          <a:p>
            <a:r>
              <a:rPr lang="en-IN" dirty="0">
                <a:latin typeface="Arial Black" panose="020B0A04020102020204" pitchFamily="34" charset="0"/>
              </a:rPr>
              <a:t>FUTURE SCOPE:</a:t>
            </a:r>
          </a:p>
        </p:txBody>
      </p:sp>
      <p:sp>
        <p:nvSpPr>
          <p:cNvPr id="3" name="Content Placeholder 2"/>
          <p:cNvSpPr>
            <a:spLocks noGrp="1"/>
          </p:cNvSpPr>
          <p:nvPr>
            <p:ph idx="1"/>
          </p:nvPr>
        </p:nvSpPr>
        <p:spPr>
          <a:xfrm>
            <a:off x="2238850" y="1862631"/>
            <a:ext cx="8915400" cy="3777622"/>
          </a:xfrm>
        </p:spPr>
        <p:txBody>
          <a:bodyPr>
            <a:noAutofit/>
          </a:bodyPr>
          <a:lstStyle/>
          <a:p>
            <a:pPr algn="just"/>
            <a:r>
              <a:rPr lang="en-US" sz="2800" dirty="0">
                <a:solidFill>
                  <a:schemeClr val="tx1"/>
                </a:solidFill>
              </a:rPr>
              <a:t>The software is flexible enough to be modified and implemented as per future requirements.</a:t>
            </a:r>
          </a:p>
          <a:p>
            <a:pPr algn="just"/>
            <a:r>
              <a:rPr lang="en-US" sz="2800" dirty="0">
                <a:solidFill>
                  <a:schemeClr val="tx1"/>
                </a:solidFill>
              </a:rPr>
              <a:t> We have tried our Best to present this free and user–friendly website to Institutes.</a:t>
            </a:r>
          </a:p>
          <a:p>
            <a:pPr algn="just"/>
            <a:r>
              <a:rPr lang="en-US" sz="2800" dirty="0"/>
              <a:t>Improved &amp; optimized service</a:t>
            </a:r>
            <a:endParaRPr lang="en-US" sz="2800" dirty="0">
              <a:solidFill>
                <a:schemeClr val="tx1"/>
              </a:solidFill>
            </a:endParaRPr>
          </a:p>
          <a:p>
            <a:endParaRPr lang="en-IN" sz="2800" dirty="0">
              <a:solidFill>
                <a:schemeClr val="tx1"/>
              </a:solidFill>
            </a:endParaRPr>
          </a:p>
          <a:p>
            <a:pPr marL="0" indent="0">
              <a:buNone/>
            </a:pPr>
            <a:endParaRPr lang="en-IN" sz="2800" dirty="0">
              <a:solidFill>
                <a:schemeClr val="tx1"/>
              </a:solidFill>
            </a:endParaRPr>
          </a:p>
        </p:txBody>
      </p:sp>
    </p:spTree>
    <p:extLst>
      <p:ext uri="{BB962C8B-B14F-4D97-AF65-F5344CB8AC3E}">
        <p14:creationId xmlns:p14="http://schemas.microsoft.com/office/powerpoint/2010/main" val="385774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28172"/>
          </a:xfrm>
        </p:spPr>
        <p:txBody>
          <a:bodyPr/>
          <a:lstStyle/>
          <a:p>
            <a:r>
              <a:rPr lang="en-IN" dirty="0">
                <a:latin typeface="Arial Black" panose="020B0A04020102020204" pitchFamily="34" charset="0"/>
              </a:rPr>
              <a:t>Conclusion</a:t>
            </a:r>
          </a:p>
        </p:txBody>
      </p:sp>
      <p:sp>
        <p:nvSpPr>
          <p:cNvPr id="3" name="Content Placeholder 2"/>
          <p:cNvSpPr>
            <a:spLocks noGrp="1"/>
          </p:cNvSpPr>
          <p:nvPr>
            <p:ph idx="1"/>
          </p:nvPr>
        </p:nvSpPr>
        <p:spPr>
          <a:xfrm>
            <a:off x="2080591" y="1695719"/>
            <a:ext cx="9424021" cy="3777622"/>
          </a:xfrm>
        </p:spPr>
        <p:txBody>
          <a:bodyPr>
            <a:noAutofit/>
          </a:bodyPr>
          <a:lstStyle/>
          <a:p>
            <a:r>
              <a:rPr lang="en-US" sz="2400" dirty="0">
                <a:solidFill>
                  <a:schemeClr val="tx1"/>
                </a:solidFill>
              </a:rPr>
              <a:t>This project aid in automating the existing manual system. </a:t>
            </a:r>
          </a:p>
          <a:p>
            <a:r>
              <a:rPr lang="en-US" sz="2400" dirty="0">
                <a:solidFill>
                  <a:schemeClr val="tx1"/>
                </a:solidFill>
              </a:rPr>
              <a:t>It can be monitored and guarded remotely. </a:t>
            </a:r>
          </a:p>
          <a:p>
            <a:r>
              <a:rPr lang="en-US" sz="2400" dirty="0">
                <a:solidFill>
                  <a:schemeClr val="tx1"/>
                </a:solidFill>
              </a:rPr>
              <a:t>It cut down the man power required and provides accurate information. All the information can be saved and can be accessed at any time. </a:t>
            </a:r>
          </a:p>
          <a:p>
            <a:r>
              <a:rPr lang="en-US" sz="2400" dirty="0">
                <a:solidFill>
                  <a:schemeClr val="tx1"/>
                </a:solidFill>
              </a:rPr>
              <a:t>All the customer, admin  can get the required information without delay. </a:t>
            </a:r>
          </a:p>
          <a:p>
            <a:r>
              <a:rPr lang="en-IN" sz="2400" dirty="0">
                <a:solidFill>
                  <a:schemeClr val="tx1"/>
                </a:solidFill>
              </a:rPr>
              <a:t>Being able to Book anytime anywhere. </a:t>
            </a:r>
          </a:p>
          <a:p>
            <a:endParaRPr lang="en-US" sz="2400" b="1" dirty="0">
              <a:solidFill>
                <a:schemeClr val="tx1"/>
              </a:solidFill>
            </a:endParaRPr>
          </a:p>
          <a:p>
            <a:endParaRPr lang="en-IN" sz="2400" dirty="0">
              <a:solidFill>
                <a:schemeClr val="tx1"/>
              </a:solidFill>
            </a:endParaRPr>
          </a:p>
        </p:txBody>
      </p:sp>
    </p:spTree>
    <p:extLst>
      <p:ext uri="{BB962C8B-B14F-4D97-AF65-F5344CB8AC3E}">
        <p14:creationId xmlns:p14="http://schemas.microsoft.com/office/powerpoint/2010/main" val="1239561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1D403-F021-4E63-9F2E-C3F5BC3F144F}"/>
              </a:ext>
            </a:extLst>
          </p:cNvPr>
          <p:cNvSpPr>
            <a:spLocks noGrp="1"/>
          </p:cNvSpPr>
          <p:nvPr>
            <p:ph type="title"/>
          </p:nvPr>
        </p:nvSpPr>
        <p:spPr>
          <a:xfrm>
            <a:off x="1143000" y="849383"/>
            <a:ext cx="9906000" cy="2852737"/>
          </a:xfrm>
        </p:spPr>
        <p:txBody>
          <a:bodyPr>
            <a:normAutofit/>
          </a:bodyPr>
          <a:lstStyle/>
          <a:p>
            <a:pPr algn="ctr"/>
            <a:r>
              <a:rPr lang="en-US" sz="8000" b="1" dirty="0"/>
              <a:t>THANK YOU</a:t>
            </a:r>
          </a:p>
        </p:txBody>
      </p:sp>
    </p:spTree>
    <p:extLst>
      <p:ext uri="{BB962C8B-B14F-4D97-AF65-F5344CB8AC3E}">
        <p14:creationId xmlns:p14="http://schemas.microsoft.com/office/powerpoint/2010/main" val="383789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8C1EEA9-2F13-4268-A619-82280241BD50}"/>
              </a:ext>
            </a:extLst>
          </p:cNvPr>
          <p:cNvSpPr>
            <a:spLocks noGrp="1"/>
          </p:cNvSpPr>
          <p:nvPr>
            <p:ph idx="1"/>
          </p:nvPr>
        </p:nvSpPr>
        <p:spPr>
          <a:xfrm>
            <a:off x="1219200" y="1444487"/>
            <a:ext cx="10205899" cy="4877552"/>
          </a:xfrm>
        </p:spPr>
        <p:txBody>
          <a:bodyPr/>
          <a:lstStyle/>
          <a:p>
            <a:pPr algn="just"/>
            <a:r>
              <a:rPr lang="en-US" sz="2800" dirty="0">
                <a:solidFill>
                  <a:schemeClr val="tx1"/>
                </a:solidFill>
              </a:rPr>
              <a:t>The complexity in handling data and records of such a vast system got reduced and become easier by computerizing the system being more specific , this online railway reservation can perform basic operation like reservation and cancellation .  </a:t>
            </a:r>
          </a:p>
          <a:p>
            <a:pPr algn="just"/>
            <a:r>
              <a:rPr lang="en-US" sz="2800" dirty="0">
                <a:solidFill>
                  <a:schemeClr val="tx1"/>
                </a:solidFill>
              </a:rPr>
              <a:t>The users are required to register on the application to book the ticket.</a:t>
            </a:r>
          </a:p>
          <a:p>
            <a:pPr algn="just"/>
            <a:endParaRPr lang="en-IN" dirty="0">
              <a:solidFill>
                <a:schemeClr val="tx1"/>
              </a:solidFill>
            </a:endParaRPr>
          </a:p>
        </p:txBody>
      </p:sp>
    </p:spTree>
    <p:extLst>
      <p:ext uri="{BB962C8B-B14F-4D97-AF65-F5344CB8AC3E}">
        <p14:creationId xmlns:p14="http://schemas.microsoft.com/office/powerpoint/2010/main" val="241286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B3DA-2E1A-45D1-A4BE-4DE54CB7B4C5}"/>
              </a:ext>
            </a:extLst>
          </p:cNvPr>
          <p:cNvSpPr>
            <a:spLocks noGrp="1"/>
          </p:cNvSpPr>
          <p:nvPr>
            <p:ph type="title"/>
          </p:nvPr>
        </p:nvSpPr>
        <p:spPr>
          <a:xfrm>
            <a:off x="1287187" y="121898"/>
            <a:ext cx="9905998" cy="1097302"/>
          </a:xfrm>
        </p:spPr>
        <p:txBody>
          <a:bodyPr>
            <a:normAutofit/>
          </a:bodyPr>
          <a:lstStyle/>
          <a:p>
            <a:pPr algn="ctr"/>
            <a:r>
              <a:rPr lang="en-GB" altLang="ko-KR" sz="3200" b="1" dirty="0">
                <a:solidFill>
                  <a:schemeClr val="tx1"/>
                </a:solidFill>
                <a:cs typeface="Arial" pitchFamily="34" charset="0"/>
              </a:rPr>
              <a:t>Objectives</a:t>
            </a:r>
            <a:endParaRPr lang="en-IN" sz="3200" dirty="0">
              <a:solidFill>
                <a:schemeClr val="tx1"/>
              </a:solidFill>
            </a:endParaRPr>
          </a:p>
        </p:txBody>
      </p:sp>
      <p:sp>
        <p:nvSpPr>
          <p:cNvPr id="3" name="Content Placeholder 2">
            <a:extLst>
              <a:ext uri="{FF2B5EF4-FFF2-40B4-BE49-F238E27FC236}">
                <a16:creationId xmlns:a16="http://schemas.microsoft.com/office/drawing/2014/main" id="{3151A0CA-45F8-480F-9CC2-60E605623357}"/>
              </a:ext>
            </a:extLst>
          </p:cNvPr>
          <p:cNvSpPr>
            <a:spLocks noGrp="1"/>
          </p:cNvSpPr>
          <p:nvPr>
            <p:ph idx="1"/>
          </p:nvPr>
        </p:nvSpPr>
        <p:spPr>
          <a:xfrm>
            <a:off x="1979612" y="1391478"/>
            <a:ext cx="8915400" cy="4506492"/>
          </a:xfrm>
        </p:spPr>
        <p:txBody>
          <a:bodyPr>
            <a:noAutofit/>
          </a:bodyPr>
          <a:lstStyle/>
          <a:p>
            <a:pPr algn="just"/>
            <a:r>
              <a:rPr lang="en-US" sz="2800" dirty="0">
                <a:solidFill>
                  <a:schemeClr val="tx1"/>
                </a:solidFill>
              </a:rPr>
              <a:t>The main objective of Railway reservation system to manage the detail of the Train , Booking , Seat , Payment, Ticket, It manage all the information about the Train, Customer , Ticket.</a:t>
            </a:r>
          </a:p>
          <a:p>
            <a:pPr algn="just"/>
            <a:r>
              <a:rPr lang="en-US" sz="2800" dirty="0">
                <a:solidFill>
                  <a:schemeClr val="tx1"/>
                </a:solidFill>
              </a:rPr>
              <a:t>The Purpose of the project is to build an application program to reduce manual work for managing Train , Booking ,Payment ,Ticket and tracks all the details.</a:t>
            </a:r>
          </a:p>
          <a:p>
            <a:pPr marL="0" indent="0" algn="just">
              <a:buNone/>
            </a:pPr>
            <a:endParaRPr lang="en-US" b="1" dirty="0">
              <a:solidFill>
                <a:schemeClr val="tx1"/>
              </a:solidFill>
            </a:endParaRPr>
          </a:p>
          <a:p>
            <a:pPr algn="just">
              <a:buFont typeface="Wingdings" pitchFamily="2" charset="2"/>
              <a:buChar char="Ø"/>
            </a:pPr>
            <a:endParaRPr lang="en-IN" dirty="0"/>
          </a:p>
        </p:txBody>
      </p:sp>
    </p:spTree>
    <p:extLst>
      <p:ext uri="{BB962C8B-B14F-4D97-AF65-F5344CB8AC3E}">
        <p14:creationId xmlns:p14="http://schemas.microsoft.com/office/powerpoint/2010/main" val="4056170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9410CB-09AA-4473-B355-34C3BC28931B}"/>
              </a:ext>
            </a:extLst>
          </p:cNvPr>
          <p:cNvSpPr>
            <a:spLocks noGrp="1"/>
          </p:cNvSpPr>
          <p:nvPr>
            <p:ph idx="1"/>
          </p:nvPr>
        </p:nvSpPr>
        <p:spPr>
          <a:xfrm>
            <a:off x="1661558" y="1205948"/>
            <a:ext cx="9761815" cy="5049078"/>
          </a:xfrm>
        </p:spPr>
        <p:txBody>
          <a:bodyPr>
            <a:normAutofit/>
          </a:bodyPr>
          <a:lstStyle/>
          <a:p>
            <a:pPr algn="just">
              <a:buFont typeface="Wingdings" pitchFamily="2" charset="2"/>
              <a:buChar char="Ø"/>
            </a:pPr>
            <a:r>
              <a:rPr lang="en-US" sz="2800" dirty="0">
                <a:solidFill>
                  <a:schemeClr val="tx1"/>
                </a:solidFill>
              </a:rPr>
              <a:t>Easy operations for the operator of the system. User interfaces are user accommodating and attractive; it takes very less time for the operator to use the system. </a:t>
            </a:r>
          </a:p>
          <a:p>
            <a:pPr algn="just">
              <a:buFont typeface="Wingdings" pitchFamily="2" charset="2"/>
              <a:buChar char="Ø"/>
            </a:pPr>
            <a:r>
              <a:rPr lang="en-US" sz="2800" dirty="0">
                <a:solidFill>
                  <a:schemeClr val="tx1"/>
                </a:solidFill>
              </a:rPr>
              <a:t>The aim is to design a online of Railway reservation system which is booking ticket in  online mode .</a:t>
            </a:r>
          </a:p>
          <a:p>
            <a:pPr algn="just">
              <a:buFont typeface="Wingdings" pitchFamily="2" charset="2"/>
              <a:buChar char="Ø"/>
            </a:pPr>
            <a:r>
              <a:rPr lang="en-US" sz="2800" dirty="0">
                <a:solidFill>
                  <a:schemeClr val="tx1"/>
                </a:solidFill>
              </a:rPr>
              <a:t>Simple database is maintained.</a:t>
            </a:r>
          </a:p>
          <a:p>
            <a:endParaRPr lang="en-IN" sz="2800" dirty="0"/>
          </a:p>
        </p:txBody>
      </p:sp>
    </p:spTree>
    <p:extLst>
      <p:ext uri="{BB962C8B-B14F-4D97-AF65-F5344CB8AC3E}">
        <p14:creationId xmlns:p14="http://schemas.microsoft.com/office/powerpoint/2010/main" val="3114334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44A2-BE01-4827-8D6B-0510842EE005}"/>
              </a:ext>
            </a:extLst>
          </p:cNvPr>
          <p:cNvSpPr>
            <a:spLocks noGrp="1"/>
          </p:cNvSpPr>
          <p:nvPr>
            <p:ph type="title"/>
          </p:nvPr>
        </p:nvSpPr>
        <p:spPr/>
        <p:txBody>
          <a:bodyPr/>
          <a:lstStyle/>
          <a:p>
            <a:r>
              <a:rPr lang="en-GB" altLang="ko-KR" b="1" dirty="0">
                <a:cs typeface="Arial" pitchFamily="34" charset="0"/>
              </a:rPr>
              <a:t>Technology Used:</a:t>
            </a:r>
            <a:endParaRPr lang="en-IN" dirty="0"/>
          </a:p>
        </p:txBody>
      </p:sp>
      <p:sp>
        <p:nvSpPr>
          <p:cNvPr id="3" name="Content Placeholder 2">
            <a:extLst>
              <a:ext uri="{FF2B5EF4-FFF2-40B4-BE49-F238E27FC236}">
                <a16:creationId xmlns:a16="http://schemas.microsoft.com/office/drawing/2014/main" id="{07CF8DB9-FF4E-4F6E-8962-DE4192BF0D4D}"/>
              </a:ext>
            </a:extLst>
          </p:cNvPr>
          <p:cNvSpPr>
            <a:spLocks noGrp="1"/>
          </p:cNvSpPr>
          <p:nvPr>
            <p:ph idx="1"/>
          </p:nvPr>
        </p:nvSpPr>
        <p:spPr>
          <a:xfrm>
            <a:off x="1578734" y="2097088"/>
            <a:ext cx="9905999" cy="3541714"/>
          </a:xfrm>
        </p:spPr>
        <p:txBody>
          <a:bodyPr>
            <a:normAutofit/>
          </a:bodyPr>
          <a:lstStyle/>
          <a:p>
            <a:pPr algn="just"/>
            <a:r>
              <a:rPr lang="en-US" sz="2800" b="1" dirty="0">
                <a:solidFill>
                  <a:schemeClr val="tx1"/>
                </a:solidFill>
              </a:rPr>
              <a:t>Front End : </a:t>
            </a:r>
            <a:r>
              <a:rPr lang="en-US" sz="2800" i="1" dirty="0">
                <a:solidFill>
                  <a:schemeClr val="tx1"/>
                </a:solidFill>
              </a:rPr>
              <a:t>React Js</a:t>
            </a:r>
          </a:p>
          <a:p>
            <a:pPr algn="just"/>
            <a:r>
              <a:rPr lang="en-US" sz="2800" b="1" dirty="0">
                <a:solidFill>
                  <a:schemeClr val="tx1"/>
                </a:solidFill>
              </a:rPr>
              <a:t>Back End : </a:t>
            </a:r>
            <a:r>
              <a:rPr lang="en-US" sz="2800" i="1" dirty="0">
                <a:solidFill>
                  <a:schemeClr val="tx1"/>
                </a:solidFill>
              </a:rPr>
              <a:t>Java Spring Boot API </a:t>
            </a:r>
          </a:p>
          <a:p>
            <a:pPr marL="0" indent="0" algn="just">
              <a:buNone/>
            </a:pPr>
            <a:r>
              <a:rPr lang="en-US" sz="2800" i="1" dirty="0">
                <a:solidFill>
                  <a:schemeClr val="tx1"/>
                </a:solidFill>
              </a:rPr>
              <a:t>   		 and MySQL	</a:t>
            </a:r>
          </a:p>
          <a:p>
            <a:pPr marL="0" indent="0">
              <a:buNone/>
            </a:pPr>
            <a:endParaRPr lang="en-IN" sz="2800" dirty="0">
              <a:solidFill>
                <a:schemeClr val="tx1"/>
              </a:solidFill>
            </a:endParaRPr>
          </a:p>
        </p:txBody>
      </p:sp>
    </p:spTree>
    <p:extLst>
      <p:ext uri="{BB962C8B-B14F-4D97-AF65-F5344CB8AC3E}">
        <p14:creationId xmlns:p14="http://schemas.microsoft.com/office/powerpoint/2010/main" val="142877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2576-40FF-4AE4-A124-6845CE1BEBE9}"/>
              </a:ext>
            </a:extLst>
          </p:cNvPr>
          <p:cNvSpPr txBox="1">
            <a:spLocks/>
          </p:cNvSpPr>
          <p:nvPr/>
        </p:nvSpPr>
        <p:spPr>
          <a:xfrm>
            <a:off x="1928742" y="294462"/>
            <a:ext cx="8911687"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Software Used:</a:t>
            </a:r>
            <a:endParaRPr lang="en-IN" b="1" dirty="0"/>
          </a:p>
        </p:txBody>
      </p:sp>
      <p:sp>
        <p:nvSpPr>
          <p:cNvPr id="3" name="Content Placeholder 2">
            <a:extLst>
              <a:ext uri="{FF2B5EF4-FFF2-40B4-BE49-F238E27FC236}">
                <a16:creationId xmlns:a16="http://schemas.microsoft.com/office/drawing/2014/main" id="{66B0502B-596C-4AF5-B829-117DBE570262}"/>
              </a:ext>
            </a:extLst>
          </p:cNvPr>
          <p:cNvSpPr txBox="1">
            <a:spLocks/>
          </p:cNvSpPr>
          <p:nvPr/>
        </p:nvSpPr>
        <p:spPr>
          <a:xfrm>
            <a:off x="2072378" y="1575352"/>
            <a:ext cx="8915400" cy="377762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a:t>STS ide</a:t>
            </a:r>
          </a:p>
          <a:p>
            <a:r>
              <a:rPr lang="en-US" sz="2800" dirty="0"/>
              <a:t>Java JDK 1.8</a:t>
            </a:r>
          </a:p>
          <a:p>
            <a:r>
              <a:rPr lang="en-US" sz="2800" dirty="0"/>
              <a:t>Inbuild tomcat server</a:t>
            </a:r>
          </a:p>
          <a:p>
            <a:r>
              <a:rPr lang="en-US" sz="2800" dirty="0"/>
              <a:t>VS Code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8516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A7CF-E517-458B-8A42-0274219DC0A0}"/>
              </a:ext>
            </a:extLst>
          </p:cNvPr>
          <p:cNvSpPr>
            <a:spLocks noGrp="1"/>
          </p:cNvSpPr>
          <p:nvPr>
            <p:ph type="title"/>
          </p:nvPr>
        </p:nvSpPr>
        <p:spPr>
          <a:xfrm>
            <a:off x="1219200" y="0"/>
            <a:ext cx="9906000" cy="1477961"/>
          </a:xfrm>
        </p:spPr>
        <p:txBody>
          <a:bodyPr/>
          <a:lstStyle/>
          <a:p>
            <a:r>
              <a:rPr lang="en-US" dirty="0"/>
              <a:t>Why this Technologies :</a:t>
            </a:r>
          </a:p>
        </p:txBody>
      </p:sp>
      <p:sp>
        <p:nvSpPr>
          <p:cNvPr id="3" name="Text Placeholder 2">
            <a:extLst>
              <a:ext uri="{FF2B5EF4-FFF2-40B4-BE49-F238E27FC236}">
                <a16:creationId xmlns:a16="http://schemas.microsoft.com/office/drawing/2014/main" id="{3FA17EF1-2CD1-413B-8598-268875A2C9D4}"/>
              </a:ext>
            </a:extLst>
          </p:cNvPr>
          <p:cNvSpPr>
            <a:spLocks noGrp="1"/>
          </p:cNvSpPr>
          <p:nvPr>
            <p:ph type="body" idx="1"/>
          </p:nvPr>
        </p:nvSpPr>
        <p:spPr>
          <a:xfrm>
            <a:off x="2078049" y="1361478"/>
            <a:ext cx="4342894" cy="831925"/>
          </a:xfrm>
        </p:spPr>
        <p:txBody>
          <a:bodyPr/>
          <a:lstStyle/>
          <a:p>
            <a:pPr algn="ctr"/>
            <a:r>
              <a:rPr lang="en-US" dirty="0"/>
              <a:t>Why Spring Boot</a:t>
            </a:r>
          </a:p>
        </p:txBody>
      </p:sp>
      <p:sp>
        <p:nvSpPr>
          <p:cNvPr id="4" name="Content Placeholder 3">
            <a:extLst>
              <a:ext uri="{FF2B5EF4-FFF2-40B4-BE49-F238E27FC236}">
                <a16:creationId xmlns:a16="http://schemas.microsoft.com/office/drawing/2014/main" id="{B3584C5A-538E-4AD4-9780-BD4B7F984989}"/>
              </a:ext>
            </a:extLst>
          </p:cNvPr>
          <p:cNvSpPr>
            <a:spLocks noGrp="1"/>
          </p:cNvSpPr>
          <p:nvPr>
            <p:ph sz="half" idx="2"/>
          </p:nvPr>
        </p:nvSpPr>
        <p:spPr>
          <a:xfrm>
            <a:off x="2078049" y="2437138"/>
            <a:ext cx="4991545" cy="3354060"/>
          </a:xfrm>
        </p:spPr>
        <p:txBody>
          <a:bodyPr>
            <a:normAutofit fontScale="92500"/>
          </a:bodyPr>
          <a:lstStyle/>
          <a:p>
            <a:r>
              <a:rPr lang="en-US" dirty="0"/>
              <a:t>Easy to create rest web services</a:t>
            </a:r>
          </a:p>
          <a:p>
            <a:r>
              <a:rPr lang="en-US" dirty="0"/>
              <a:t>We can use spring starter to build project</a:t>
            </a:r>
          </a:p>
          <a:p>
            <a:r>
              <a:rPr lang="en-US" dirty="0"/>
              <a:t>We can reduce boiler plate code  for faster development .</a:t>
            </a:r>
          </a:p>
          <a:p>
            <a:r>
              <a:rPr lang="en-US" b="1" dirty="0"/>
              <a:t>Spring Boot JPA </a:t>
            </a:r>
            <a:r>
              <a:rPr lang="en-US" dirty="0"/>
              <a:t>is a Java specification for managing </a:t>
            </a:r>
            <a:r>
              <a:rPr lang="en-US" b="1" dirty="0"/>
              <a:t>relational</a:t>
            </a:r>
            <a:r>
              <a:rPr lang="en-US" dirty="0"/>
              <a:t> data.</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780D1363-CF9E-493F-B968-EE155D645EC9}"/>
              </a:ext>
            </a:extLst>
          </p:cNvPr>
          <p:cNvSpPr>
            <a:spLocks noGrp="1"/>
          </p:cNvSpPr>
          <p:nvPr>
            <p:ph type="body" sz="quarter" idx="3"/>
          </p:nvPr>
        </p:nvSpPr>
        <p:spPr>
          <a:xfrm>
            <a:off x="6326198" y="1451767"/>
            <a:ext cx="4646602" cy="823912"/>
          </a:xfrm>
        </p:spPr>
        <p:txBody>
          <a:bodyPr/>
          <a:lstStyle/>
          <a:p>
            <a:pPr algn="ctr"/>
            <a:r>
              <a:rPr lang="en-US" dirty="0"/>
              <a:t>Why React JS</a:t>
            </a:r>
          </a:p>
        </p:txBody>
      </p:sp>
      <p:sp>
        <p:nvSpPr>
          <p:cNvPr id="6" name="Content Placeholder 5">
            <a:extLst>
              <a:ext uri="{FF2B5EF4-FFF2-40B4-BE49-F238E27FC236}">
                <a16:creationId xmlns:a16="http://schemas.microsoft.com/office/drawing/2014/main" id="{2D870D02-22A6-4EB5-9140-BFC3659D40B8}"/>
              </a:ext>
            </a:extLst>
          </p:cNvPr>
          <p:cNvSpPr>
            <a:spLocks noGrp="1"/>
          </p:cNvSpPr>
          <p:nvPr>
            <p:ph sz="quarter" idx="4"/>
          </p:nvPr>
        </p:nvSpPr>
        <p:spPr>
          <a:xfrm>
            <a:off x="7069594" y="2437138"/>
            <a:ext cx="4875210" cy="2717801"/>
          </a:xfrm>
        </p:spPr>
        <p:txBody>
          <a:bodyPr>
            <a:normAutofit fontScale="92500"/>
          </a:bodyPr>
          <a:lstStyle/>
          <a:p>
            <a:r>
              <a:rPr lang="en-US" dirty="0"/>
              <a:t> opensource and large community</a:t>
            </a:r>
          </a:p>
          <a:p>
            <a:r>
              <a:rPr lang="en-US" dirty="0"/>
              <a:t>React used to build fronted UI.</a:t>
            </a:r>
            <a:endParaRPr lang="en-US" b="1" dirty="0"/>
          </a:p>
          <a:p>
            <a:r>
              <a:rPr lang="en-US" dirty="0"/>
              <a:t>We can build single page application</a:t>
            </a:r>
          </a:p>
          <a:p>
            <a:r>
              <a:rPr lang="en-US" dirty="0"/>
              <a:t>Faster page load speed.</a:t>
            </a:r>
          </a:p>
          <a:p>
            <a:pPr marL="0" indent="0">
              <a:buNone/>
            </a:pPr>
            <a:endParaRPr lang="en-US" dirty="0"/>
          </a:p>
        </p:txBody>
      </p:sp>
    </p:spTree>
    <p:extLst>
      <p:ext uri="{BB962C8B-B14F-4D97-AF65-F5344CB8AC3E}">
        <p14:creationId xmlns:p14="http://schemas.microsoft.com/office/powerpoint/2010/main" val="29269607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911</TotalTime>
  <Words>660</Words>
  <Application>Microsoft Office PowerPoint</Application>
  <PresentationFormat>Widescreen</PresentationFormat>
  <Paragraphs>92</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맑은 고딕</vt:lpstr>
      <vt:lpstr>Arial</vt:lpstr>
      <vt:lpstr>Arial Black</vt:lpstr>
      <vt:lpstr>Trebuchet MS</vt:lpstr>
      <vt:lpstr>Tw Cen MT</vt:lpstr>
      <vt:lpstr>Wingdings</vt:lpstr>
      <vt:lpstr>Wingdings 3</vt:lpstr>
      <vt:lpstr>Circuit</vt:lpstr>
      <vt:lpstr>INSTITUTE FOR ADVANCED COMPUTING AND SOFTWARE DEVELOPMENT AKURDI, PUNE </vt:lpstr>
      <vt:lpstr>Contents</vt:lpstr>
      <vt:lpstr>Introduction</vt:lpstr>
      <vt:lpstr>PowerPoint Presentation</vt:lpstr>
      <vt:lpstr>Objectives</vt:lpstr>
      <vt:lpstr>PowerPoint Presentation</vt:lpstr>
      <vt:lpstr>Technology Used:</vt:lpstr>
      <vt:lpstr>PowerPoint Presentation</vt:lpstr>
      <vt:lpstr>Why this Technologies :</vt:lpstr>
      <vt:lpstr>Use case diagram for User :</vt:lpstr>
      <vt:lpstr>Use case diagram for Admin :</vt:lpstr>
      <vt:lpstr>Database</vt:lpstr>
      <vt:lpstr>Home page </vt:lpstr>
      <vt:lpstr>Login Page</vt:lpstr>
      <vt:lpstr>SignUp Page:</vt:lpstr>
      <vt:lpstr>Forgot Password:</vt:lpstr>
      <vt:lpstr>Admin DashBoard</vt:lpstr>
      <vt:lpstr>Admin can Add Train </vt:lpstr>
      <vt:lpstr>Train Details Page</vt:lpstr>
      <vt:lpstr>Update Train :</vt:lpstr>
      <vt:lpstr>List of Passenger Page</vt:lpstr>
      <vt:lpstr>User Dashboard Page</vt:lpstr>
      <vt:lpstr>List Of Trains :</vt:lpstr>
      <vt:lpstr>Search train Page :</vt:lpstr>
      <vt:lpstr>Train Details Page :</vt:lpstr>
      <vt:lpstr>Add Passenger : </vt:lpstr>
      <vt:lpstr>Payment Page :</vt:lpstr>
      <vt:lpstr>Ticket Generated :</vt:lpstr>
      <vt:lpstr>Mail send to User :</vt:lpstr>
      <vt:lpstr>Booked Ticket Page :</vt:lpstr>
      <vt:lpstr>Passenger List Page :</vt:lpstr>
      <vt:lpstr>Advantage</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IACSD Akurdi</dc:title>
  <dc:creator>Windows User</dc:creator>
  <cp:lastModifiedBy>ADMIN</cp:lastModifiedBy>
  <cp:revision>61</cp:revision>
  <dcterms:created xsi:type="dcterms:W3CDTF">2021-01-31T03:18:40Z</dcterms:created>
  <dcterms:modified xsi:type="dcterms:W3CDTF">2022-04-13T08:10:44Z</dcterms:modified>
</cp:coreProperties>
</file>